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8" r:id="rId2"/>
  </p:sldMasterIdLst>
  <p:notesMasterIdLst>
    <p:notesMasterId r:id="rId72"/>
  </p:notesMasterIdLst>
  <p:sldIdLst>
    <p:sldId id="889" r:id="rId3"/>
    <p:sldId id="1268" r:id="rId4"/>
    <p:sldId id="362" r:id="rId5"/>
    <p:sldId id="363" r:id="rId6"/>
    <p:sldId id="364" r:id="rId7"/>
    <p:sldId id="289" r:id="rId8"/>
    <p:sldId id="290" r:id="rId9"/>
    <p:sldId id="291" r:id="rId10"/>
    <p:sldId id="350" r:id="rId11"/>
    <p:sldId id="292" r:id="rId12"/>
    <p:sldId id="293" r:id="rId13"/>
    <p:sldId id="295" r:id="rId14"/>
    <p:sldId id="298" r:id="rId15"/>
    <p:sldId id="294" r:id="rId16"/>
    <p:sldId id="299" r:id="rId17"/>
    <p:sldId id="297" r:id="rId18"/>
    <p:sldId id="300" r:id="rId19"/>
    <p:sldId id="351" r:id="rId20"/>
    <p:sldId id="305" r:id="rId21"/>
    <p:sldId id="359" r:id="rId22"/>
    <p:sldId id="306" r:id="rId23"/>
    <p:sldId id="307" r:id="rId24"/>
    <p:sldId id="308" r:id="rId25"/>
    <p:sldId id="309" r:id="rId26"/>
    <p:sldId id="1269" r:id="rId27"/>
    <p:sldId id="352" r:id="rId28"/>
    <p:sldId id="312" r:id="rId29"/>
    <p:sldId id="353" r:id="rId30"/>
    <p:sldId id="314" r:id="rId31"/>
    <p:sldId id="658" r:id="rId32"/>
    <p:sldId id="354" r:id="rId33"/>
    <p:sldId id="1284" r:id="rId34"/>
    <p:sldId id="1285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8" r:id="rId43"/>
    <p:sldId id="329" r:id="rId44"/>
    <p:sldId id="330" r:id="rId45"/>
    <p:sldId id="331" r:id="rId46"/>
    <p:sldId id="332" r:id="rId47"/>
    <p:sldId id="333" r:id="rId48"/>
    <p:sldId id="296" r:id="rId49"/>
    <p:sldId id="334" r:id="rId50"/>
    <p:sldId id="335" r:id="rId51"/>
    <p:sldId id="336" r:id="rId52"/>
    <p:sldId id="1263" r:id="rId53"/>
    <p:sldId id="341" r:id="rId54"/>
    <p:sldId id="303" r:id="rId55"/>
    <p:sldId id="1262" r:id="rId56"/>
    <p:sldId id="337" r:id="rId57"/>
    <p:sldId id="340" r:id="rId58"/>
    <p:sldId id="1266" r:id="rId59"/>
    <p:sldId id="1270" r:id="rId60"/>
    <p:sldId id="1271" r:id="rId61"/>
    <p:sldId id="1272" r:id="rId62"/>
    <p:sldId id="1273" r:id="rId63"/>
    <p:sldId id="1274" r:id="rId64"/>
    <p:sldId id="1275" r:id="rId65"/>
    <p:sldId id="1276" r:id="rId66"/>
    <p:sldId id="1278" r:id="rId67"/>
    <p:sldId id="1280" r:id="rId68"/>
    <p:sldId id="1281" r:id="rId69"/>
    <p:sldId id="1279" r:id="rId70"/>
    <p:sldId id="884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097"/>
    <p:restoredTop sz="96327"/>
  </p:normalViewPr>
  <p:slideViewPr>
    <p:cSldViewPr snapToGrid="0" snapToObjects="1" showGuides="1">
      <p:cViewPr varScale="1">
        <p:scale>
          <a:sx n="119" d="100"/>
          <a:sy n="119" d="100"/>
        </p:scale>
        <p:origin x="256" y="192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Locality</a:t>
          </a:r>
          <a:r>
            <a:rPr lang="zh-CN" altLang="en-US" dirty="0"/>
            <a:t> </a:t>
          </a:r>
          <a:r>
            <a:rPr lang="en-US" altLang="zh-CN" dirty="0"/>
            <a:t>Sensitive</a:t>
          </a:r>
          <a:r>
            <a:rPr lang="zh-CN" altLang="en-US" dirty="0"/>
            <a:t> </a:t>
          </a:r>
          <a:r>
            <a:rPr lang="en-US" altLang="zh-CN" dirty="0"/>
            <a:t>Hashing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dirty="0"/>
            <a:t>A Full Example of LSH for ANN</a:t>
          </a: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LSH</a:t>
          </a:r>
          <a:r>
            <a:rPr lang="zh-CN" altLang="en-US" dirty="0"/>
            <a:t> </a:t>
          </a:r>
          <a:r>
            <a:rPr lang="en-US" altLang="zh-CN" dirty="0"/>
            <a:t>functions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D71377F7-18A5-654B-8588-32012A7D1F91}">
      <dgm:prSet/>
      <dgm:spPr/>
      <dgm:t>
        <a:bodyPr/>
        <a:lstStyle/>
        <a:p>
          <a:r>
            <a:rPr lang="en-US" altLang="zh-CN" dirty="0"/>
            <a:t>LSH</a:t>
          </a:r>
          <a:r>
            <a:rPr lang="zh-CN" altLang="en-US" dirty="0"/>
            <a:t> </a:t>
          </a:r>
          <a:r>
            <a:rPr lang="en-US" altLang="zh-CN" dirty="0"/>
            <a:t>for</a:t>
          </a:r>
          <a:r>
            <a:rPr lang="zh-CN" altLang="en-US" dirty="0"/>
            <a:t> </a:t>
          </a:r>
          <a:r>
            <a:rPr lang="en-US" altLang="zh-CN" dirty="0"/>
            <a:t>ANN,</a:t>
          </a:r>
          <a:r>
            <a:rPr lang="zh-CN" altLang="en-US" dirty="0"/>
            <a:t> </a:t>
          </a:r>
          <a:r>
            <a:rPr lang="en-US" altLang="zh-CN" dirty="0"/>
            <a:t>Big</a:t>
          </a:r>
          <a:r>
            <a:rPr lang="zh-CN" altLang="en-US" dirty="0"/>
            <a:t> </a:t>
          </a:r>
          <a:r>
            <a:rPr lang="en-US" altLang="zh-CN" dirty="0"/>
            <a:t>Picture</a:t>
          </a:r>
          <a:endParaRPr lang="zh-CN" altLang="en-US" dirty="0"/>
        </a:p>
      </dgm:t>
    </dgm:pt>
    <dgm:pt modelId="{E53A06E9-E1B8-EE45-963C-6FD2FC305A06}" type="par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5240F9A0-631F-DF40-909E-6A3DF37F3BE3}" type="sib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Shingling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1FF1166D-8166-6845-BD2F-C65AE5C4E6E0}">
      <dgm:prSet/>
      <dgm:spPr/>
      <dgm:t>
        <a:bodyPr/>
        <a:lstStyle/>
        <a:p>
          <a:r>
            <a:rPr lang="en-US" altLang="zh-CN" dirty="0" err="1"/>
            <a:t>MinHash</a:t>
          </a:r>
          <a:endParaRPr lang="zh-CN" altLang="en-US" dirty="0"/>
        </a:p>
      </dgm:t>
    </dgm:pt>
    <dgm:pt modelId="{A7AD643A-A547-724A-8D8B-A845472D500E}" type="parTrans" cxnId="{170870BD-2453-4747-9E4F-70FC1F1E1EEA}">
      <dgm:prSet/>
      <dgm:spPr/>
      <dgm:t>
        <a:bodyPr/>
        <a:lstStyle/>
        <a:p>
          <a:endParaRPr lang="zh-CN" altLang="en-US"/>
        </a:p>
      </dgm:t>
    </dgm:pt>
    <dgm:pt modelId="{8FB1AE43-8793-C345-BFDE-E612A015F870}" type="sibTrans" cxnId="{170870BD-2453-4747-9E4F-70FC1F1E1EEA}">
      <dgm:prSet/>
      <dgm:spPr/>
      <dgm:t>
        <a:bodyPr/>
        <a:lstStyle/>
        <a:p>
          <a:endParaRPr lang="zh-CN" altLang="en-US"/>
        </a:p>
      </dgm:t>
    </dgm:pt>
    <dgm:pt modelId="{114CD461-845E-2E44-BC2B-D43B38152C88}">
      <dgm:prSet/>
      <dgm:spPr/>
      <dgm:t>
        <a:bodyPr/>
        <a:lstStyle/>
        <a:p>
          <a:r>
            <a:rPr lang="en-US" altLang="zh-CN" dirty="0"/>
            <a:t>LSH for document search</a:t>
          </a:r>
          <a:endParaRPr lang="zh-CN" altLang="en-US" dirty="0"/>
        </a:p>
      </dgm:t>
    </dgm:pt>
    <dgm:pt modelId="{A66F0567-DAE0-A44B-9D10-781F5DD5F2E3}" type="parTrans" cxnId="{1CAF96FE-422B-DB43-894C-E3ADF63981A6}">
      <dgm:prSet/>
      <dgm:spPr/>
      <dgm:t>
        <a:bodyPr/>
        <a:lstStyle/>
        <a:p>
          <a:endParaRPr lang="zh-CN" altLang="en-US"/>
        </a:p>
      </dgm:t>
    </dgm:pt>
    <dgm:pt modelId="{1646DBA4-6A86-EC45-978F-DB6F80C20382}" type="sibTrans" cxnId="{1CAF96FE-422B-DB43-894C-E3ADF63981A6}">
      <dgm:prSet/>
      <dgm:spPr/>
      <dgm:t>
        <a:bodyPr/>
        <a:lstStyle/>
        <a:p>
          <a:endParaRPr lang="zh-CN" altLang="en-US"/>
        </a:p>
      </dgm:t>
    </dgm:pt>
    <dgm:pt modelId="{25A4509A-4902-1344-8B74-BA89DE74130A}">
      <dgm:prSet/>
      <dgm:spPr/>
      <dgm:t>
        <a:bodyPr/>
        <a:lstStyle/>
        <a:p>
          <a:r>
            <a:rPr lang="en-US" altLang="zh-CN" dirty="0"/>
            <a:t>LSH for ANN, Analysis</a:t>
          </a:r>
          <a:endParaRPr lang="zh-CN" altLang="en-US" dirty="0"/>
        </a:p>
      </dgm:t>
    </dgm:pt>
    <dgm:pt modelId="{3FBF9877-B811-EC46-95CB-5EEDEEB397B3}" type="parTrans" cxnId="{1DF6C9D7-63E2-6243-8CBA-06E2318ADD22}">
      <dgm:prSet/>
      <dgm:spPr/>
      <dgm:t>
        <a:bodyPr/>
        <a:lstStyle/>
        <a:p>
          <a:endParaRPr lang="zh-CN" altLang="en-US"/>
        </a:p>
      </dgm:t>
    </dgm:pt>
    <dgm:pt modelId="{E4F626CD-51FC-F840-965D-092F8F1C76B4}" type="sibTrans" cxnId="{1DF6C9D7-63E2-6243-8CBA-06E2318ADD22}">
      <dgm:prSet/>
      <dgm:spPr/>
      <dgm:t>
        <a:bodyPr/>
        <a:lstStyle/>
        <a:p>
          <a:endParaRPr lang="zh-CN" altLang="en-US"/>
        </a:p>
      </dgm:t>
    </dgm:pt>
    <dgm:pt modelId="{777C0F74-9068-6341-B937-11CFC037260B}">
      <dgm:prSet/>
      <dgm:spPr/>
      <dgm:t>
        <a:bodyPr/>
        <a:lstStyle/>
        <a:p>
          <a:r>
            <a:rPr lang="en-US" altLang="zh-CN" dirty="0"/>
            <a:t>Modern LSH</a:t>
          </a:r>
          <a:endParaRPr lang="zh-CN" altLang="en-US" dirty="0"/>
        </a:p>
      </dgm:t>
    </dgm:pt>
    <dgm:pt modelId="{0A509B4E-8527-C94B-98C5-12A415854DF2}" type="parTrans" cxnId="{66A3D485-1981-9944-86C9-F2033539EE98}">
      <dgm:prSet/>
      <dgm:spPr/>
      <dgm:t>
        <a:bodyPr/>
        <a:lstStyle/>
        <a:p>
          <a:endParaRPr lang="zh-CN" altLang="en-US"/>
        </a:p>
      </dgm:t>
    </dgm:pt>
    <dgm:pt modelId="{F44C77AF-4E84-604C-8442-343C239EADBF}" type="sibTrans" cxnId="{66A3D485-1981-9944-86C9-F2033539EE98}">
      <dgm:prSet/>
      <dgm:spPr/>
      <dgm:t>
        <a:bodyPr/>
        <a:lstStyle/>
        <a:p>
          <a:endParaRPr lang="zh-CN" altLang="en-US"/>
        </a:p>
      </dgm:t>
    </dgm:pt>
    <dgm:pt modelId="{A6E620FA-EE20-F344-8A7E-54321CA4617C}">
      <dgm:prSet/>
      <dgm:spPr/>
      <dgm:t>
        <a:bodyPr/>
        <a:lstStyle/>
        <a:p>
          <a:r>
            <a:rPr lang="en-US" altLang="zh-CN" dirty="0"/>
            <a:t>More on LSH</a:t>
          </a:r>
          <a:endParaRPr lang="zh-CN" altLang="en-US" dirty="0"/>
        </a:p>
      </dgm:t>
    </dgm:pt>
    <dgm:pt modelId="{965C1C74-E768-8D4C-846A-326B43A80A5B}" type="parTrans" cxnId="{D4A5CFD8-58A7-664A-AB76-B896023256F8}">
      <dgm:prSet/>
      <dgm:spPr/>
      <dgm:t>
        <a:bodyPr/>
        <a:lstStyle/>
        <a:p>
          <a:endParaRPr lang="zh-CN" altLang="en-US"/>
        </a:p>
      </dgm:t>
    </dgm:pt>
    <dgm:pt modelId="{EC3A2EED-1D06-3544-AA04-B54561AE8927}" type="sibTrans" cxnId="{D4A5CFD8-58A7-664A-AB76-B896023256F8}">
      <dgm:prSet/>
      <dgm:spPr/>
      <dgm:t>
        <a:bodyPr/>
        <a:lstStyle/>
        <a:p>
          <a:endParaRPr lang="zh-CN" altLang="en-US"/>
        </a:p>
      </dgm:t>
    </dgm:pt>
    <dgm:pt modelId="{12AFD8CE-9756-2142-BA07-A1E87E354B37}">
      <dgm:prSet/>
      <dgm:spPr/>
      <dgm:t>
        <a:bodyPr/>
        <a:lstStyle/>
        <a:p>
          <a:r>
            <a:rPr lang="en-US" altLang="zh-CN" dirty="0"/>
            <a:t>Deep LSH</a:t>
          </a:r>
          <a:endParaRPr lang="zh-CN" altLang="en-US" dirty="0"/>
        </a:p>
      </dgm:t>
    </dgm:pt>
    <dgm:pt modelId="{554BBDBD-3A86-3C44-9FDA-9A6237962A36}" type="parTrans" cxnId="{3B659AFA-6F82-4243-B39B-3929ADC3F5E6}">
      <dgm:prSet/>
      <dgm:spPr/>
      <dgm:t>
        <a:bodyPr/>
        <a:lstStyle/>
        <a:p>
          <a:endParaRPr lang="zh-CN" altLang="en-US"/>
        </a:p>
      </dgm:t>
    </dgm:pt>
    <dgm:pt modelId="{6C8B9788-2A64-884B-AA0C-9A087C5C3AF6}" type="sibTrans" cxnId="{3B659AFA-6F82-4243-B39B-3929ADC3F5E6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3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1" presStyleCnt="3">
        <dgm:presLayoutVars>
          <dgm:bulletEnabled val="1"/>
        </dgm:presLayoutVars>
      </dgm:prSet>
      <dgm:spPr/>
    </dgm:pt>
    <dgm:pt modelId="{E8613AB8-6307-1A4D-A81C-01F5A6CBAFCD}" type="pres">
      <dgm:prSet presAssocID="{777C0F74-9068-6341-B937-11CFC037260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2845017-4EDF-9940-87FE-7679F19DF1F3}" type="pres">
      <dgm:prSet presAssocID="{777C0F74-9068-6341-B937-11CFC037260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207670D-2868-BA4F-A2F1-2EA5A416DA0A}" type="presOf" srcId="{12AFD8CE-9756-2142-BA07-A1E87E354B37}" destId="{02845017-4EDF-9940-87FE-7679F19DF1F3}" srcOrd="0" destOrd="1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E4EBA345-34B3-5049-8A76-E2128A5413F5}" type="presOf" srcId="{A6E620FA-EE20-F344-8A7E-54321CA4617C}" destId="{02845017-4EDF-9940-87FE-7679F19DF1F3}" srcOrd="0" destOrd="0" presId="urn:microsoft.com/office/officeart/2005/8/layout/vList2"/>
    <dgm:cxn modelId="{7F523B4A-C82F-8D4F-A1B2-A9A3AE328895}" srcId="{AC918355-8F9B-4F09-B720-6574DA287041}" destId="{D71377F7-18A5-654B-8588-32012A7D1F91}" srcOrd="1" destOrd="0" parTransId="{E53A06E9-E1B8-EE45-963C-6FD2FC305A06}" sibTransId="{5240F9A0-631F-DF40-909E-6A3DF37F3BE3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DD028651-F3A1-A449-8972-457099DFE74E}" type="presOf" srcId="{1FF1166D-8166-6845-BD2F-C65AE5C4E6E0}" destId="{8D4E3098-A1D7-A548-BAB5-7C5B68BD5803}" srcOrd="0" destOrd="1" presId="urn:microsoft.com/office/officeart/2005/8/layout/vList2"/>
    <dgm:cxn modelId="{CF6C1472-3D7A-024B-A4F0-1BEFC8E91C37}" type="presOf" srcId="{777C0F74-9068-6341-B937-11CFC037260B}" destId="{E8613AB8-6307-1A4D-A81C-01F5A6CBAFCD}" srcOrd="0" destOrd="0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447EAC78-5666-1F4E-9F6F-8D91AB273EFC}" type="presOf" srcId="{87006AB7-5DEB-5048-9A7A-C352760D0348}" destId="{8D4E3098-A1D7-A548-BAB5-7C5B68BD5803}" srcOrd="0" destOrd="0" presId="urn:microsoft.com/office/officeart/2005/8/layout/vList2"/>
    <dgm:cxn modelId="{538D4E7A-86D9-6148-A561-489C24CEED29}" type="presOf" srcId="{25A4509A-4902-1344-8B74-BA89DE74130A}" destId="{8FD44975-0EA2-2744-8F62-194D31243E1B}" srcOrd="0" destOrd="2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66A3D485-1981-9944-86C9-F2033539EE98}" srcId="{CD4C4DF3-CDA3-4C1A-BA09-6F2AA9088C98}" destId="{777C0F74-9068-6341-B937-11CFC037260B}" srcOrd="2" destOrd="0" parTransId="{0A509B4E-8527-C94B-98C5-12A415854DF2}" sibTransId="{F44C77AF-4E84-604C-8442-343C239EADBF}"/>
    <dgm:cxn modelId="{2142CB8D-8176-EA41-BABB-E0FFE35ACD98}" type="presOf" srcId="{114CD461-845E-2E44-BC2B-D43B38152C88}" destId="{8D4E3098-A1D7-A548-BAB5-7C5B68BD5803}" srcOrd="0" destOrd="2" presId="urn:microsoft.com/office/officeart/2005/8/layout/vList2"/>
    <dgm:cxn modelId="{EA2D578E-F203-5546-9F2F-5BED99D8938C}" type="presOf" srcId="{D71377F7-18A5-654B-8588-32012A7D1F91}" destId="{8FD44975-0EA2-2744-8F62-194D31243E1B}" srcOrd="0" destOrd="1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FF429AB5-D8A5-450C-949E-C5993CDA6CF8}" srcId="{CD4C4DF3-CDA3-4C1A-BA09-6F2AA9088C98}" destId="{63A81FF4-263D-41CB-9071-D127CED2C26F}" srcOrd="1" destOrd="0" parTransId="{871569B9-983E-4147-A2C2-AEAE4B538B9F}" sibTransId="{6204F9E9-B966-4ED3-9620-B8AD2FA0992D}"/>
    <dgm:cxn modelId="{170870BD-2453-4747-9E4F-70FC1F1E1EEA}" srcId="{63A81FF4-263D-41CB-9071-D127CED2C26F}" destId="{1FF1166D-8166-6845-BD2F-C65AE5C4E6E0}" srcOrd="1" destOrd="0" parTransId="{A7AD643A-A547-724A-8D8B-A845472D500E}" sibTransId="{8FB1AE43-8793-C345-BFDE-E612A015F870}"/>
    <dgm:cxn modelId="{1DF6C9D7-63E2-6243-8CBA-06E2318ADD22}" srcId="{AC918355-8F9B-4F09-B720-6574DA287041}" destId="{25A4509A-4902-1344-8B74-BA89DE74130A}" srcOrd="2" destOrd="0" parTransId="{3FBF9877-B811-EC46-95CB-5EEDEEB397B3}" sibTransId="{E4F626CD-51FC-F840-965D-092F8F1C76B4}"/>
    <dgm:cxn modelId="{D4A5CFD8-58A7-664A-AB76-B896023256F8}" srcId="{777C0F74-9068-6341-B937-11CFC037260B}" destId="{A6E620FA-EE20-F344-8A7E-54321CA4617C}" srcOrd="0" destOrd="0" parTransId="{965C1C74-E768-8D4C-846A-326B43A80A5B}" sibTransId="{EC3A2EED-1D06-3544-AA04-B54561AE8927}"/>
    <dgm:cxn modelId="{D3FF20E8-A85E-D242-B495-7760018D4B56}" type="presOf" srcId="{677C9A02-E803-8648-BE03-AA1CC9080D68}" destId="{8FD44975-0EA2-2744-8F62-194D31243E1B}" srcOrd="0" destOrd="0" presId="urn:microsoft.com/office/officeart/2005/8/layout/vList2"/>
    <dgm:cxn modelId="{3B659AFA-6F82-4243-B39B-3929ADC3F5E6}" srcId="{777C0F74-9068-6341-B937-11CFC037260B}" destId="{12AFD8CE-9756-2142-BA07-A1E87E354B37}" srcOrd="1" destOrd="0" parTransId="{554BBDBD-3A86-3C44-9FDA-9A6237962A36}" sibTransId="{6C8B9788-2A64-884B-AA0C-9A087C5C3AF6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1CAF96FE-422B-DB43-894C-E3ADF63981A6}" srcId="{63A81FF4-263D-41CB-9071-D127CED2C26F}" destId="{114CD461-845E-2E44-BC2B-D43B38152C88}" srcOrd="2" destOrd="0" parTransId="{A66F0567-DAE0-A44B-9D10-781F5DD5F2E3}" sibTransId="{1646DBA4-6A86-EC45-978F-DB6F80C20382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E7C5D49-20B5-0349-9FED-3FD7671FA474}" type="presParOf" srcId="{E3F036DE-6942-EB4D-9A0C-88DB77F2BE78}" destId="{8FD44975-0EA2-2744-8F62-194D31243E1B}" srcOrd="1" destOrd="0" presId="urn:microsoft.com/office/officeart/2005/8/layout/vList2"/>
    <dgm:cxn modelId="{EE4C89DF-76AF-9D40-9263-B3BC0F2F9F8D}" type="presParOf" srcId="{E3F036DE-6942-EB4D-9A0C-88DB77F2BE78}" destId="{27CFC81F-1429-A241-BA29-F4FAC6F69A90}" srcOrd="2" destOrd="0" presId="urn:microsoft.com/office/officeart/2005/8/layout/vList2"/>
    <dgm:cxn modelId="{101B85BC-284F-E546-A82F-5626ED71DE8A}" type="presParOf" srcId="{E3F036DE-6942-EB4D-9A0C-88DB77F2BE78}" destId="{8D4E3098-A1D7-A548-BAB5-7C5B68BD5803}" srcOrd="3" destOrd="0" presId="urn:microsoft.com/office/officeart/2005/8/layout/vList2"/>
    <dgm:cxn modelId="{D5F2B4BC-F64F-4043-B6B0-8E00848CF807}" type="presParOf" srcId="{E3F036DE-6942-EB4D-9A0C-88DB77F2BE78}" destId="{E8613AB8-6307-1A4D-A81C-01F5A6CBAFCD}" srcOrd="4" destOrd="0" presId="urn:microsoft.com/office/officeart/2005/8/layout/vList2"/>
    <dgm:cxn modelId="{BA897A07-3391-8443-AD83-9069558463BB}" type="presParOf" srcId="{E3F036DE-6942-EB4D-9A0C-88DB77F2BE78}" destId="{02845017-4EDF-9940-87FE-7679F19DF1F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Locality</a:t>
          </a:r>
          <a:r>
            <a:rPr lang="zh-CN" altLang="en-US" dirty="0"/>
            <a:t> </a:t>
          </a:r>
          <a:r>
            <a:rPr lang="en-US" altLang="zh-CN" dirty="0"/>
            <a:t>Sensitive</a:t>
          </a:r>
          <a:r>
            <a:rPr lang="zh-CN" altLang="en-US" dirty="0"/>
            <a:t> </a:t>
          </a:r>
          <a:r>
            <a:rPr lang="en-US" altLang="zh-CN" dirty="0"/>
            <a:t>Hashing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dirty="0"/>
            <a:t>A Full Example of LSH for ANN</a:t>
          </a: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LSH</a:t>
          </a:r>
          <a:r>
            <a:rPr lang="zh-CN" altLang="en-US" dirty="0"/>
            <a:t> </a:t>
          </a:r>
          <a:r>
            <a:rPr lang="en-US" altLang="zh-CN" dirty="0"/>
            <a:t>functions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D71377F7-18A5-654B-8588-32012A7D1F91}">
      <dgm:prSet/>
      <dgm:spPr/>
      <dgm:t>
        <a:bodyPr/>
        <a:lstStyle/>
        <a:p>
          <a:r>
            <a:rPr lang="en-US" altLang="zh-CN" dirty="0"/>
            <a:t>LSH</a:t>
          </a:r>
          <a:r>
            <a:rPr lang="zh-CN" altLang="en-US" dirty="0"/>
            <a:t> </a:t>
          </a:r>
          <a:r>
            <a:rPr lang="en-US" altLang="zh-CN" dirty="0"/>
            <a:t>for</a:t>
          </a:r>
          <a:r>
            <a:rPr lang="zh-CN" altLang="en-US" dirty="0"/>
            <a:t> </a:t>
          </a:r>
          <a:r>
            <a:rPr lang="en-US" altLang="zh-CN" dirty="0"/>
            <a:t>ANN,</a:t>
          </a:r>
          <a:r>
            <a:rPr lang="zh-CN" altLang="en-US" dirty="0"/>
            <a:t> </a:t>
          </a:r>
          <a:r>
            <a:rPr lang="en-US" altLang="zh-CN" dirty="0"/>
            <a:t>Big</a:t>
          </a:r>
          <a:r>
            <a:rPr lang="zh-CN" altLang="en-US" dirty="0"/>
            <a:t> </a:t>
          </a:r>
          <a:r>
            <a:rPr lang="en-US" altLang="zh-CN" dirty="0"/>
            <a:t>Picture</a:t>
          </a:r>
          <a:endParaRPr lang="zh-CN" altLang="en-US" dirty="0"/>
        </a:p>
      </dgm:t>
    </dgm:pt>
    <dgm:pt modelId="{E53A06E9-E1B8-EE45-963C-6FD2FC305A06}" type="par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5240F9A0-631F-DF40-909E-6A3DF37F3BE3}" type="sib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Shingling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1FF1166D-8166-6845-BD2F-C65AE5C4E6E0}">
      <dgm:prSet/>
      <dgm:spPr/>
      <dgm:t>
        <a:bodyPr/>
        <a:lstStyle/>
        <a:p>
          <a:r>
            <a:rPr lang="en-US" altLang="zh-CN" dirty="0" err="1"/>
            <a:t>MinHash</a:t>
          </a:r>
          <a:endParaRPr lang="zh-CN" altLang="en-US" dirty="0"/>
        </a:p>
      </dgm:t>
    </dgm:pt>
    <dgm:pt modelId="{A7AD643A-A547-724A-8D8B-A845472D500E}" type="parTrans" cxnId="{170870BD-2453-4747-9E4F-70FC1F1E1EEA}">
      <dgm:prSet/>
      <dgm:spPr/>
      <dgm:t>
        <a:bodyPr/>
        <a:lstStyle/>
        <a:p>
          <a:endParaRPr lang="zh-CN" altLang="en-US"/>
        </a:p>
      </dgm:t>
    </dgm:pt>
    <dgm:pt modelId="{8FB1AE43-8793-C345-BFDE-E612A015F870}" type="sibTrans" cxnId="{170870BD-2453-4747-9E4F-70FC1F1E1EEA}">
      <dgm:prSet/>
      <dgm:spPr/>
      <dgm:t>
        <a:bodyPr/>
        <a:lstStyle/>
        <a:p>
          <a:endParaRPr lang="zh-CN" altLang="en-US"/>
        </a:p>
      </dgm:t>
    </dgm:pt>
    <dgm:pt modelId="{114CD461-845E-2E44-BC2B-D43B38152C88}">
      <dgm:prSet/>
      <dgm:spPr/>
      <dgm:t>
        <a:bodyPr/>
        <a:lstStyle/>
        <a:p>
          <a:r>
            <a:rPr lang="en-US" altLang="zh-CN" dirty="0"/>
            <a:t>LSH for document search</a:t>
          </a:r>
          <a:endParaRPr lang="zh-CN" altLang="en-US" dirty="0"/>
        </a:p>
      </dgm:t>
    </dgm:pt>
    <dgm:pt modelId="{A66F0567-DAE0-A44B-9D10-781F5DD5F2E3}" type="parTrans" cxnId="{1CAF96FE-422B-DB43-894C-E3ADF63981A6}">
      <dgm:prSet/>
      <dgm:spPr/>
      <dgm:t>
        <a:bodyPr/>
        <a:lstStyle/>
        <a:p>
          <a:endParaRPr lang="zh-CN" altLang="en-US"/>
        </a:p>
      </dgm:t>
    </dgm:pt>
    <dgm:pt modelId="{1646DBA4-6A86-EC45-978F-DB6F80C20382}" type="sibTrans" cxnId="{1CAF96FE-422B-DB43-894C-E3ADF63981A6}">
      <dgm:prSet/>
      <dgm:spPr/>
      <dgm:t>
        <a:bodyPr/>
        <a:lstStyle/>
        <a:p>
          <a:endParaRPr lang="zh-CN" altLang="en-US"/>
        </a:p>
      </dgm:t>
    </dgm:pt>
    <dgm:pt modelId="{25A4509A-4902-1344-8B74-BA89DE74130A}">
      <dgm:prSet/>
      <dgm:spPr/>
      <dgm:t>
        <a:bodyPr/>
        <a:lstStyle/>
        <a:p>
          <a:r>
            <a:rPr lang="en-US" altLang="zh-CN" dirty="0"/>
            <a:t>LSH for ANN, Analysis</a:t>
          </a:r>
          <a:endParaRPr lang="zh-CN" altLang="en-US" dirty="0"/>
        </a:p>
      </dgm:t>
    </dgm:pt>
    <dgm:pt modelId="{3FBF9877-B811-EC46-95CB-5EEDEEB397B3}" type="parTrans" cxnId="{1DF6C9D7-63E2-6243-8CBA-06E2318ADD22}">
      <dgm:prSet/>
      <dgm:spPr/>
      <dgm:t>
        <a:bodyPr/>
        <a:lstStyle/>
        <a:p>
          <a:endParaRPr lang="zh-CN" altLang="en-US"/>
        </a:p>
      </dgm:t>
    </dgm:pt>
    <dgm:pt modelId="{E4F626CD-51FC-F840-965D-092F8F1C76B4}" type="sibTrans" cxnId="{1DF6C9D7-63E2-6243-8CBA-06E2318ADD22}">
      <dgm:prSet/>
      <dgm:spPr/>
      <dgm:t>
        <a:bodyPr/>
        <a:lstStyle/>
        <a:p>
          <a:endParaRPr lang="zh-CN" altLang="en-US"/>
        </a:p>
      </dgm:t>
    </dgm:pt>
    <dgm:pt modelId="{777C0F74-9068-6341-B937-11CFC037260B}">
      <dgm:prSet/>
      <dgm:spPr/>
      <dgm:t>
        <a:bodyPr/>
        <a:lstStyle/>
        <a:p>
          <a:r>
            <a:rPr lang="en-US" altLang="zh-CN" dirty="0"/>
            <a:t>Modern LSH</a:t>
          </a:r>
          <a:endParaRPr lang="zh-CN" altLang="en-US" dirty="0"/>
        </a:p>
      </dgm:t>
    </dgm:pt>
    <dgm:pt modelId="{0A509B4E-8527-C94B-98C5-12A415854DF2}" type="parTrans" cxnId="{66A3D485-1981-9944-86C9-F2033539EE98}">
      <dgm:prSet/>
      <dgm:spPr/>
      <dgm:t>
        <a:bodyPr/>
        <a:lstStyle/>
        <a:p>
          <a:endParaRPr lang="zh-CN" altLang="en-US"/>
        </a:p>
      </dgm:t>
    </dgm:pt>
    <dgm:pt modelId="{F44C77AF-4E84-604C-8442-343C239EADBF}" type="sibTrans" cxnId="{66A3D485-1981-9944-86C9-F2033539EE98}">
      <dgm:prSet/>
      <dgm:spPr/>
      <dgm:t>
        <a:bodyPr/>
        <a:lstStyle/>
        <a:p>
          <a:endParaRPr lang="zh-CN" altLang="en-US"/>
        </a:p>
      </dgm:t>
    </dgm:pt>
    <dgm:pt modelId="{A6E620FA-EE20-F344-8A7E-54321CA4617C}">
      <dgm:prSet/>
      <dgm:spPr/>
      <dgm:t>
        <a:bodyPr/>
        <a:lstStyle/>
        <a:p>
          <a:r>
            <a:rPr lang="en-US" altLang="zh-CN" dirty="0"/>
            <a:t>More on LSH</a:t>
          </a:r>
          <a:endParaRPr lang="zh-CN" altLang="en-US" dirty="0"/>
        </a:p>
      </dgm:t>
    </dgm:pt>
    <dgm:pt modelId="{965C1C74-E768-8D4C-846A-326B43A80A5B}" type="parTrans" cxnId="{D4A5CFD8-58A7-664A-AB76-B896023256F8}">
      <dgm:prSet/>
      <dgm:spPr/>
      <dgm:t>
        <a:bodyPr/>
        <a:lstStyle/>
        <a:p>
          <a:endParaRPr lang="zh-CN" altLang="en-US"/>
        </a:p>
      </dgm:t>
    </dgm:pt>
    <dgm:pt modelId="{EC3A2EED-1D06-3544-AA04-B54561AE8927}" type="sibTrans" cxnId="{D4A5CFD8-58A7-664A-AB76-B896023256F8}">
      <dgm:prSet/>
      <dgm:spPr/>
      <dgm:t>
        <a:bodyPr/>
        <a:lstStyle/>
        <a:p>
          <a:endParaRPr lang="zh-CN" altLang="en-US"/>
        </a:p>
      </dgm:t>
    </dgm:pt>
    <dgm:pt modelId="{12AFD8CE-9756-2142-BA07-A1E87E354B37}">
      <dgm:prSet/>
      <dgm:spPr/>
      <dgm:t>
        <a:bodyPr/>
        <a:lstStyle/>
        <a:p>
          <a:r>
            <a:rPr lang="en-US" altLang="zh-CN" dirty="0"/>
            <a:t>Deep LSH</a:t>
          </a:r>
          <a:endParaRPr lang="zh-CN" altLang="en-US" dirty="0"/>
        </a:p>
      </dgm:t>
    </dgm:pt>
    <dgm:pt modelId="{554BBDBD-3A86-3C44-9FDA-9A6237962A36}" type="parTrans" cxnId="{3B659AFA-6F82-4243-B39B-3929ADC3F5E6}">
      <dgm:prSet/>
      <dgm:spPr/>
      <dgm:t>
        <a:bodyPr/>
        <a:lstStyle/>
        <a:p>
          <a:endParaRPr lang="zh-CN" altLang="en-US"/>
        </a:p>
      </dgm:t>
    </dgm:pt>
    <dgm:pt modelId="{6C8B9788-2A64-884B-AA0C-9A087C5C3AF6}" type="sibTrans" cxnId="{3B659AFA-6F82-4243-B39B-3929ADC3F5E6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3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1" presStyleCnt="3">
        <dgm:presLayoutVars>
          <dgm:bulletEnabled val="1"/>
        </dgm:presLayoutVars>
      </dgm:prSet>
      <dgm:spPr/>
    </dgm:pt>
    <dgm:pt modelId="{E8613AB8-6307-1A4D-A81C-01F5A6CBAFCD}" type="pres">
      <dgm:prSet presAssocID="{777C0F74-9068-6341-B937-11CFC037260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2845017-4EDF-9940-87FE-7679F19DF1F3}" type="pres">
      <dgm:prSet presAssocID="{777C0F74-9068-6341-B937-11CFC037260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207670D-2868-BA4F-A2F1-2EA5A416DA0A}" type="presOf" srcId="{12AFD8CE-9756-2142-BA07-A1E87E354B37}" destId="{02845017-4EDF-9940-87FE-7679F19DF1F3}" srcOrd="0" destOrd="1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E4EBA345-34B3-5049-8A76-E2128A5413F5}" type="presOf" srcId="{A6E620FA-EE20-F344-8A7E-54321CA4617C}" destId="{02845017-4EDF-9940-87FE-7679F19DF1F3}" srcOrd="0" destOrd="0" presId="urn:microsoft.com/office/officeart/2005/8/layout/vList2"/>
    <dgm:cxn modelId="{7F523B4A-C82F-8D4F-A1B2-A9A3AE328895}" srcId="{AC918355-8F9B-4F09-B720-6574DA287041}" destId="{D71377F7-18A5-654B-8588-32012A7D1F91}" srcOrd="1" destOrd="0" parTransId="{E53A06E9-E1B8-EE45-963C-6FD2FC305A06}" sibTransId="{5240F9A0-631F-DF40-909E-6A3DF37F3BE3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DD028651-F3A1-A449-8972-457099DFE74E}" type="presOf" srcId="{1FF1166D-8166-6845-BD2F-C65AE5C4E6E0}" destId="{8D4E3098-A1D7-A548-BAB5-7C5B68BD5803}" srcOrd="0" destOrd="1" presId="urn:microsoft.com/office/officeart/2005/8/layout/vList2"/>
    <dgm:cxn modelId="{CF6C1472-3D7A-024B-A4F0-1BEFC8E91C37}" type="presOf" srcId="{777C0F74-9068-6341-B937-11CFC037260B}" destId="{E8613AB8-6307-1A4D-A81C-01F5A6CBAFCD}" srcOrd="0" destOrd="0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447EAC78-5666-1F4E-9F6F-8D91AB273EFC}" type="presOf" srcId="{87006AB7-5DEB-5048-9A7A-C352760D0348}" destId="{8D4E3098-A1D7-A548-BAB5-7C5B68BD5803}" srcOrd="0" destOrd="0" presId="urn:microsoft.com/office/officeart/2005/8/layout/vList2"/>
    <dgm:cxn modelId="{538D4E7A-86D9-6148-A561-489C24CEED29}" type="presOf" srcId="{25A4509A-4902-1344-8B74-BA89DE74130A}" destId="{8FD44975-0EA2-2744-8F62-194D31243E1B}" srcOrd="0" destOrd="2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66A3D485-1981-9944-86C9-F2033539EE98}" srcId="{CD4C4DF3-CDA3-4C1A-BA09-6F2AA9088C98}" destId="{777C0F74-9068-6341-B937-11CFC037260B}" srcOrd="2" destOrd="0" parTransId="{0A509B4E-8527-C94B-98C5-12A415854DF2}" sibTransId="{F44C77AF-4E84-604C-8442-343C239EADBF}"/>
    <dgm:cxn modelId="{2142CB8D-8176-EA41-BABB-E0FFE35ACD98}" type="presOf" srcId="{114CD461-845E-2E44-BC2B-D43B38152C88}" destId="{8D4E3098-A1D7-A548-BAB5-7C5B68BD5803}" srcOrd="0" destOrd="2" presId="urn:microsoft.com/office/officeart/2005/8/layout/vList2"/>
    <dgm:cxn modelId="{EA2D578E-F203-5546-9F2F-5BED99D8938C}" type="presOf" srcId="{D71377F7-18A5-654B-8588-32012A7D1F91}" destId="{8FD44975-0EA2-2744-8F62-194D31243E1B}" srcOrd="0" destOrd="1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FF429AB5-D8A5-450C-949E-C5993CDA6CF8}" srcId="{CD4C4DF3-CDA3-4C1A-BA09-6F2AA9088C98}" destId="{63A81FF4-263D-41CB-9071-D127CED2C26F}" srcOrd="1" destOrd="0" parTransId="{871569B9-983E-4147-A2C2-AEAE4B538B9F}" sibTransId="{6204F9E9-B966-4ED3-9620-B8AD2FA0992D}"/>
    <dgm:cxn modelId="{170870BD-2453-4747-9E4F-70FC1F1E1EEA}" srcId="{63A81FF4-263D-41CB-9071-D127CED2C26F}" destId="{1FF1166D-8166-6845-BD2F-C65AE5C4E6E0}" srcOrd="1" destOrd="0" parTransId="{A7AD643A-A547-724A-8D8B-A845472D500E}" sibTransId="{8FB1AE43-8793-C345-BFDE-E612A015F870}"/>
    <dgm:cxn modelId="{1DF6C9D7-63E2-6243-8CBA-06E2318ADD22}" srcId="{AC918355-8F9B-4F09-B720-6574DA287041}" destId="{25A4509A-4902-1344-8B74-BA89DE74130A}" srcOrd="2" destOrd="0" parTransId="{3FBF9877-B811-EC46-95CB-5EEDEEB397B3}" sibTransId="{E4F626CD-51FC-F840-965D-092F8F1C76B4}"/>
    <dgm:cxn modelId="{D4A5CFD8-58A7-664A-AB76-B896023256F8}" srcId="{777C0F74-9068-6341-B937-11CFC037260B}" destId="{A6E620FA-EE20-F344-8A7E-54321CA4617C}" srcOrd="0" destOrd="0" parTransId="{965C1C74-E768-8D4C-846A-326B43A80A5B}" sibTransId="{EC3A2EED-1D06-3544-AA04-B54561AE8927}"/>
    <dgm:cxn modelId="{D3FF20E8-A85E-D242-B495-7760018D4B56}" type="presOf" srcId="{677C9A02-E803-8648-BE03-AA1CC9080D68}" destId="{8FD44975-0EA2-2744-8F62-194D31243E1B}" srcOrd="0" destOrd="0" presId="urn:microsoft.com/office/officeart/2005/8/layout/vList2"/>
    <dgm:cxn modelId="{3B659AFA-6F82-4243-B39B-3929ADC3F5E6}" srcId="{777C0F74-9068-6341-B937-11CFC037260B}" destId="{12AFD8CE-9756-2142-BA07-A1E87E354B37}" srcOrd="1" destOrd="0" parTransId="{554BBDBD-3A86-3C44-9FDA-9A6237962A36}" sibTransId="{6C8B9788-2A64-884B-AA0C-9A087C5C3AF6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1CAF96FE-422B-DB43-894C-E3ADF63981A6}" srcId="{63A81FF4-263D-41CB-9071-D127CED2C26F}" destId="{114CD461-845E-2E44-BC2B-D43B38152C88}" srcOrd="2" destOrd="0" parTransId="{A66F0567-DAE0-A44B-9D10-781F5DD5F2E3}" sibTransId="{1646DBA4-6A86-EC45-978F-DB6F80C20382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E7C5D49-20B5-0349-9FED-3FD7671FA474}" type="presParOf" srcId="{E3F036DE-6942-EB4D-9A0C-88DB77F2BE78}" destId="{8FD44975-0EA2-2744-8F62-194D31243E1B}" srcOrd="1" destOrd="0" presId="urn:microsoft.com/office/officeart/2005/8/layout/vList2"/>
    <dgm:cxn modelId="{EE4C89DF-76AF-9D40-9263-B3BC0F2F9F8D}" type="presParOf" srcId="{E3F036DE-6942-EB4D-9A0C-88DB77F2BE78}" destId="{27CFC81F-1429-A241-BA29-F4FAC6F69A90}" srcOrd="2" destOrd="0" presId="urn:microsoft.com/office/officeart/2005/8/layout/vList2"/>
    <dgm:cxn modelId="{101B85BC-284F-E546-A82F-5626ED71DE8A}" type="presParOf" srcId="{E3F036DE-6942-EB4D-9A0C-88DB77F2BE78}" destId="{8D4E3098-A1D7-A548-BAB5-7C5B68BD5803}" srcOrd="3" destOrd="0" presId="urn:microsoft.com/office/officeart/2005/8/layout/vList2"/>
    <dgm:cxn modelId="{D5F2B4BC-F64F-4043-B6B0-8E00848CF807}" type="presParOf" srcId="{E3F036DE-6942-EB4D-9A0C-88DB77F2BE78}" destId="{E8613AB8-6307-1A4D-A81C-01F5A6CBAFCD}" srcOrd="4" destOrd="0" presId="urn:microsoft.com/office/officeart/2005/8/layout/vList2"/>
    <dgm:cxn modelId="{BA897A07-3391-8443-AD83-9069558463BB}" type="presParOf" srcId="{E3F036DE-6942-EB4D-9A0C-88DB77F2BE78}" destId="{02845017-4EDF-9940-87FE-7679F19DF1F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238013"/>
          <a:ext cx="4697730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Locality</a:t>
          </a:r>
          <a:r>
            <a:rPr lang="zh-CN" altLang="en-US" sz="2800" kern="1200" dirty="0"/>
            <a:t> </a:t>
          </a:r>
          <a:r>
            <a:rPr lang="en-US" altLang="zh-CN" sz="2800" kern="1200" dirty="0"/>
            <a:t>Sensitive</a:t>
          </a:r>
          <a:r>
            <a:rPr lang="zh-CN" altLang="en-US" sz="2800" kern="1200" dirty="0"/>
            <a:t> </a:t>
          </a:r>
          <a:r>
            <a:rPr lang="en-US" altLang="zh-CN" sz="2800" kern="1200" dirty="0"/>
            <a:t>Hashing</a:t>
          </a:r>
        </a:p>
      </dsp:txBody>
      <dsp:txXfrm>
        <a:off x="32784" y="270797"/>
        <a:ext cx="4632162" cy="606012"/>
      </dsp:txXfrm>
    </dsp:sp>
    <dsp:sp modelId="{8FD44975-0EA2-2744-8F62-194D31243E1B}">
      <dsp:nvSpPr>
        <dsp:cNvPr id="0" name=""/>
        <dsp:cNvSpPr/>
      </dsp:nvSpPr>
      <dsp:spPr>
        <a:xfrm>
          <a:off x="0" y="909593"/>
          <a:ext cx="469773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LSH</a:t>
          </a:r>
          <a:r>
            <a:rPr lang="zh-CN" altLang="en-US" sz="2200" kern="1200" dirty="0"/>
            <a:t> </a:t>
          </a:r>
          <a:r>
            <a:rPr lang="en-US" altLang="zh-CN" sz="2200" kern="1200" dirty="0"/>
            <a:t>functions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LSH</a:t>
          </a:r>
          <a:r>
            <a:rPr lang="zh-CN" altLang="en-US" sz="2200" kern="1200" dirty="0"/>
            <a:t> </a:t>
          </a:r>
          <a:r>
            <a:rPr lang="en-US" altLang="zh-CN" sz="2200" kern="1200" dirty="0"/>
            <a:t>for</a:t>
          </a:r>
          <a:r>
            <a:rPr lang="zh-CN" altLang="en-US" sz="2200" kern="1200" dirty="0"/>
            <a:t> </a:t>
          </a:r>
          <a:r>
            <a:rPr lang="en-US" altLang="zh-CN" sz="2200" kern="1200" dirty="0"/>
            <a:t>ANN,</a:t>
          </a:r>
          <a:r>
            <a:rPr lang="zh-CN" altLang="en-US" sz="2200" kern="1200" dirty="0"/>
            <a:t> </a:t>
          </a:r>
          <a:r>
            <a:rPr lang="en-US" altLang="zh-CN" sz="2200" kern="1200" dirty="0"/>
            <a:t>Big</a:t>
          </a:r>
          <a:r>
            <a:rPr lang="zh-CN" altLang="en-US" sz="2200" kern="1200" dirty="0"/>
            <a:t> </a:t>
          </a:r>
          <a:r>
            <a:rPr lang="en-US" altLang="zh-CN" sz="2200" kern="1200" dirty="0"/>
            <a:t>Picture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LSH for ANN, Analysis</a:t>
          </a:r>
          <a:endParaRPr lang="zh-CN" altLang="en-US" sz="2200" kern="1200" dirty="0"/>
        </a:p>
      </dsp:txBody>
      <dsp:txXfrm>
        <a:off x="0" y="909593"/>
        <a:ext cx="4697730" cy="1130220"/>
      </dsp:txXfrm>
    </dsp:sp>
    <dsp:sp modelId="{27CFC81F-1429-A241-BA29-F4FAC6F69A90}">
      <dsp:nvSpPr>
        <dsp:cNvPr id="0" name=""/>
        <dsp:cNvSpPr/>
      </dsp:nvSpPr>
      <dsp:spPr>
        <a:xfrm>
          <a:off x="0" y="2039813"/>
          <a:ext cx="4697730" cy="671580"/>
        </a:xfrm>
        <a:prstGeom prst="roundRec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 Full Example of LSH for ANN</a:t>
          </a:r>
        </a:p>
      </dsp:txBody>
      <dsp:txXfrm>
        <a:off x="32784" y="2072597"/>
        <a:ext cx="4632162" cy="606012"/>
      </dsp:txXfrm>
    </dsp:sp>
    <dsp:sp modelId="{8D4E3098-A1D7-A548-BAB5-7C5B68BD5803}">
      <dsp:nvSpPr>
        <dsp:cNvPr id="0" name=""/>
        <dsp:cNvSpPr/>
      </dsp:nvSpPr>
      <dsp:spPr>
        <a:xfrm>
          <a:off x="0" y="2711393"/>
          <a:ext cx="469773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Shingling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 err="1"/>
            <a:t>MinHash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LSH for document search</a:t>
          </a:r>
          <a:endParaRPr lang="zh-CN" altLang="en-US" sz="2200" kern="1200" dirty="0"/>
        </a:p>
      </dsp:txBody>
      <dsp:txXfrm>
        <a:off x="0" y="2711393"/>
        <a:ext cx="4697730" cy="1130220"/>
      </dsp:txXfrm>
    </dsp:sp>
    <dsp:sp modelId="{E8613AB8-6307-1A4D-A81C-01F5A6CBAFCD}">
      <dsp:nvSpPr>
        <dsp:cNvPr id="0" name=""/>
        <dsp:cNvSpPr/>
      </dsp:nvSpPr>
      <dsp:spPr>
        <a:xfrm>
          <a:off x="0" y="3841614"/>
          <a:ext cx="4697730" cy="671580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Modern LSH</a:t>
          </a:r>
          <a:endParaRPr lang="zh-CN" altLang="en-US" sz="2800" kern="1200" dirty="0"/>
        </a:p>
      </dsp:txBody>
      <dsp:txXfrm>
        <a:off x="32784" y="3874398"/>
        <a:ext cx="4632162" cy="606012"/>
      </dsp:txXfrm>
    </dsp:sp>
    <dsp:sp modelId="{02845017-4EDF-9940-87FE-7679F19DF1F3}">
      <dsp:nvSpPr>
        <dsp:cNvPr id="0" name=""/>
        <dsp:cNvSpPr/>
      </dsp:nvSpPr>
      <dsp:spPr>
        <a:xfrm>
          <a:off x="0" y="4513194"/>
          <a:ext cx="469773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More on LSH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Deep LSH</a:t>
          </a:r>
          <a:endParaRPr lang="zh-CN" altLang="en-US" sz="2200" kern="1200" dirty="0"/>
        </a:p>
      </dsp:txBody>
      <dsp:txXfrm>
        <a:off x="0" y="4513194"/>
        <a:ext cx="4697730" cy="753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238013"/>
          <a:ext cx="4697730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Locality</a:t>
          </a:r>
          <a:r>
            <a:rPr lang="zh-CN" altLang="en-US" sz="2800" kern="1200" dirty="0"/>
            <a:t> </a:t>
          </a:r>
          <a:r>
            <a:rPr lang="en-US" altLang="zh-CN" sz="2800" kern="1200" dirty="0"/>
            <a:t>Sensitive</a:t>
          </a:r>
          <a:r>
            <a:rPr lang="zh-CN" altLang="en-US" sz="2800" kern="1200" dirty="0"/>
            <a:t> </a:t>
          </a:r>
          <a:r>
            <a:rPr lang="en-US" altLang="zh-CN" sz="2800" kern="1200" dirty="0"/>
            <a:t>Hashing</a:t>
          </a:r>
        </a:p>
      </dsp:txBody>
      <dsp:txXfrm>
        <a:off x="32784" y="270797"/>
        <a:ext cx="4632162" cy="606012"/>
      </dsp:txXfrm>
    </dsp:sp>
    <dsp:sp modelId="{8FD44975-0EA2-2744-8F62-194D31243E1B}">
      <dsp:nvSpPr>
        <dsp:cNvPr id="0" name=""/>
        <dsp:cNvSpPr/>
      </dsp:nvSpPr>
      <dsp:spPr>
        <a:xfrm>
          <a:off x="0" y="909593"/>
          <a:ext cx="469773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LSH</a:t>
          </a:r>
          <a:r>
            <a:rPr lang="zh-CN" altLang="en-US" sz="2200" kern="1200" dirty="0"/>
            <a:t> </a:t>
          </a:r>
          <a:r>
            <a:rPr lang="en-US" altLang="zh-CN" sz="2200" kern="1200" dirty="0"/>
            <a:t>functions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LSH</a:t>
          </a:r>
          <a:r>
            <a:rPr lang="zh-CN" altLang="en-US" sz="2200" kern="1200" dirty="0"/>
            <a:t> </a:t>
          </a:r>
          <a:r>
            <a:rPr lang="en-US" altLang="zh-CN" sz="2200" kern="1200" dirty="0"/>
            <a:t>for</a:t>
          </a:r>
          <a:r>
            <a:rPr lang="zh-CN" altLang="en-US" sz="2200" kern="1200" dirty="0"/>
            <a:t> </a:t>
          </a:r>
          <a:r>
            <a:rPr lang="en-US" altLang="zh-CN" sz="2200" kern="1200" dirty="0"/>
            <a:t>ANN,</a:t>
          </a:r>
          <a:r>
            <a:rPr lang="zh-CN" altLang="en-US" sz="2200" kern="1200" dirty="0"/>
            <a:t> </a:t>
          </a:r>
          <a:r>
            <a:rPr lang="en-US" altLang="zh-CN" sz="2200" kern="1200" dirty="0"/>
            <a:t>Big</a:t>
          </a:r>
          <a:r>
            <a:rPr lang="zh-CN" altLang="en-US" sz="2200" kern="1200" dirty="0"/>
            <a:t> </a:t>
          </a:r>
          <a:r>
            <a:rPr lang="en-US" altLang="zh-CN" sz="2200" kern="1200" dirty="0"/>
            <a:t>Picture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LSH for ANN, Analysis</a:t>
          </a:r>
          <a:endParaRPr lang="zh-CN" altLang="en-US" sz="2200" kern="1200" dirty="0"/>
        </a:p>
      </dsp:txBody>
      <dsp:txXfrm>
        <a:off x="0" y="909593"/>
        <a:ext cx="4697730" cy="1130220"/>
      </dsp:txXfrm>
    </dsp:sp>
    <dsp:sp modelId="{27CFC81F-1429-A241-BA29-F4FAC6F69A90}">
      <dsp:nvSpPr>
        <dsp:cNvPr id="0" name=""/>
        <dsp:cNvSpPr/>
      </dsp:nvSpPr>
      <dsp:spPr>
        <a:xfrm>
          <a:off x="0" y="2039813"/>
          <a:ext cx="4697730" cy="671580"/>
        </a:xfrm>
        <a:prstGeom prst="roundRec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 Full Example of LSH for ANN</a:t>
          </a:r>
        </a:p>
      </dsp:txBody>
      <dsp:txXfrm>
        <a:off x="32784" y="2072597"/>
        <a:ext cx="4632162" cy="606012"/>
      </dsp:txXfrm>
    </dsp:sp>
    <dsp:sp modelId="{8D4E3098-A1D7-A548-BAB5-7C5B68BD5803}">
      <dsp:nvSpPr>
        <dsp:cNvPr id="0" name=""/>
        <dsp:cNvSpPr/>
      </dsp:nvSpPr>
      <dsp:spPr>
        <a:xfrm>
          <a:off x="0" y="2711393"/>
          <a:ext cx="469773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Shingling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 err="1"/>
            <a:t>MinHash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LSH for document search</a:t>
          </a:r>
          <a:endParaRPr lang="zh-CN" altLang="en-US" sz="2200" kern="1200" dirty="0"/>
        </a:p>
      </dsp:txBody>
      <dsp:txXfrm>
        <a:off x="0" y="2711393"/>
        <a:ext cx="4697730" cy="1130220"/>
      </dsp:txXfrm>
    </dsp:sp>
    <dsp:sp modelId="{E8613AB8-6307-1A4D-A81C-01F5A6CBAFCD}">
      <dsp:nvSpPr>
        <dsp:cNvPr id="0" name=""/>
        <dsp:cNvSpPr/>
      </dsp:nvSpPr>
      <dsp:spPr>
        <a:xfrm>
          <a:off x="0" y="3841614"/>
          <a:ext cx="4697730" cy="671580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Modern LSH</a:t>
          </a:r>
          <a:endParaRPr lang="zh-CN" altLang="en-US" sz="2800" kern="1200" dirty="0"/>
        </a:p>
      </dsp:txBody>
      <dsp:txXfrm>
        <a:off x="32784" y="3874398"/>
        <a:ext cx="4632162" cy="606012"/>
      </dsp:txXfrm>
    </dsp:sp>
    <dsp:sp modelId="{02845017-4EDF-9940-87FE-7679F19DF1F3}">
      <dsp:nvSpPr>
        <dsp:cNvPr id="0" name=""/>
        <dsp:cNvSpPr/>
      </dsp:nvSpPr>
      <dsp:spPr>
        <a:xfrm>
          <a:off x="0" y="4513194"/>
          <a:ext cx="469773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More on LSH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Deep LSH</a:t>
          </a:r>
          <a:endParaRPr lang="zh-CN" altLang="en-US" sz="2200" kern="1200" dirty="0"/>
        </a:p>
      </dsp:txBody>
      <dsp:txXfrm>
        <a:off x="0" y="4513194"/>
        <a:ext cx="4697730" cy="753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6FE8B-7931-CC4F-AE3E-B34F5458317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54BD5-6B15-C349-B9C7-0336B169A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84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7" name="Shape 10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17999"/>
              </a:lnSpc>
              <a:buClr>
                <a:srgbClr val="BD081C"/>
              </a:buClr>
              <a:buSzPct val="70000"/>
              <a:buFont typeface="Zapf Dingbats"/>
              <a:buChar char="-"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… and find visually similar products and recommendations, in real-time</a:t>
            </a:r>
          </a:p>
          <a:p>
            <a:pPr>
              <a:lnSpc>
                <a:spcPct val="117999"/>
              </a:lnSpc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 this particular product, launched last November, you have a cropper tool which you can use to select portions of the image you’re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37408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9" name="Shape 14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17999"/>
              </a:lnSpc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So this is a great, semantically similar items clustering together is a good jump point for visual similarity. Say we have Image A and B, and we’d like to determine a similarity score for the two of them.</a:t>
            </a:r>
          </a:p>
          <a:p>
            <a:pPr>
              <a:lnSpc>
                <a:spcPct val="117999"/>
              </a:lnSpc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We start by running Image A through our network [BUILD] and extracting its intermediate representation, which gives us a feature vector [BUILD].</a:t>
            </a:r>
          </a:p>
          <a:p>
            <a:pPr>
              <a:lnSpc>
                <a:spcPct val="117999"/>
              </a:lnSpc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>
              <a:lnSpc>
                <a:spcPct val="117999"/>
              </a:lnSpc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We can do the same thing for Image B [BUILD], giving us another feature vector. Now, computing image similarity is as simple as taking the Hamming distance [BUILD] between these two feature vectors, where a smaller distance means two images are more similar.</a:t>
            </a:r>
          </a:p>
        </p:txBody>
      </p:sp>
    </p:spTree>
    <p:extLst>
      <p:ext uri="{BB962C8B-B14F-4D97-AF65-F5344CB8AC3E}">
        <p14:creationId xmlns:p14="http://schemas.microsoft.com/office/powerpoint/2010/main" val="219362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Shape 30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17" name="Shape 30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17999"/>
              </a:lnSpc>
              <a:buSzPct val="100000"/>
              <a:buChar char="•"/>
              <a:defRPr sz="3000"/>
            </a:pPr>
            <a:endParaRPr/>
          </a:p>
          <a:p>
            <a:pPr marL="228600" indent="-228600">
              <a:lnSpc>
                <a:spcPct val="117999"/>
              </a:lnSpc>
              <a:buSzPct val="100000"/>
              <a:buChar char="•"/>
              <a:defRPr sz="3000"/>
            </a:pPr>
            <a:r>
              <a:t>Then, after aggregating the labels into a heat map, we can use this as additional training data for our detector models</a:t>
            </a:r>
          </a:p>
        </p:txBody>
      </p:sp>
    </p:spTree>
    <p:extLst>
      <p:ext uri="{BB962C8B-B14F-4D97-AF65-F5344CB8AC3E}">
        <p14:creationId xmlns:p14="http://schemas.microsoft.com/office/powerpoint/2010/main" val="270534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Size of the universe of all possible </a:t>
            </a:r>
            <a:r>
              <a:rPr lang="en-US" dirty="0" err="1"/>
              <a:t>vals</a:t>
            </a:r>
            <a:r>
              <a:rPr lang="en-US" dirty="0"/>
              <a:t> of </a:t>
            </a:r>
            <a:r>
              <a:rPr lang="en-US" dirty="0">
                <a:sym typeface="Symbol"/>
              </a:rPr>
              <a:t>min((C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C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))</a:t>
            </a:r>
            <a:r>
              <a:rPr lang="en-US" baseline="0" dirty="0">
                <a:sym typeface="Symbol"/>
              </a:rPr>
              <a:t> is </a:t>
            </a:r>
            <a:r>
              <a:rPr lang="en-US" dirty="0">
                <a:sym typeface="Symbol"/>
              </a:rPr>
              <a:t>|C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C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| and in |C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C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| of cases it can be that min((C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))=min((C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))</a:t>
            </a:r>
            <a:r>
              <a:rPr lang="en-US" baseline="0" dirty="0">
                <a:sym typeface="Symbol"/>
              </a:rPr>
              <a:t> which exactly the </a:t>
            </a:r>
            <a:r>
              <a:rPr lang="en-US" baseline="0" dirty="0" err="1">
                <a:sym typeface="Symbol"/>
              </a:rPr>
              <a:t>jaccard</a:t>
            </a:r>
            <a:r>
              <a:rPr lang="en-US" baseline="0" dirty="0">
                <a:sym typeface="Symbol"/>
              </a:rPr>
              <a:t> between C1 and C2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ym typeface="Symbo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Symbol"/>
              </a:rPr>
              <a:t>For two columns A and B, we have h_π(A) = h_π(B) exactly when the minimum hash value of the union A ∪ B lies in the intersection A ∩ B. Thus </a:t>
            </a:r>
            <a:r>
              <a:rPr lang="en-US" dirty="0" err="1">
                <a:sym typeface="Symbol"/>
              </a:rPr>
              <a:t>Pr</a:t>
            </a:r>
            <a:r>
              <a:rPr lang="en-US" dirty="0">
                <a:sym typeface="Symbol"/>
              </a:rPr>
              <a:t>[h_π(A) = h_π(B)] = |A ∩ B| / |A ∪ B|.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75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agress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s.</a:t>
            </a:r>
          </a:p>
          <a:p>
            <a:r>
              <a:rPr lang="en-US" dirty="0"/>
              <a:t>So to estimate s we compute what fraction of hash</a:t>
            </a:r>
            <a:r>
              <a:rPr lang="en-US" baseline="0" dirty="0"/>
              <a:t> functions agree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84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1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5B2B-CF71-4A4A-BFF2-C0CDDD296B97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7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2B8D0-4821-B746-938E-6CB2F10D88BB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9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F257-9167-2149-A422-4AEB4A7D6FCF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7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B3BE-0A5C-504E-890E-B1C30E403377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88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32915-B71A-1E41-88D7-BBF7A06D156E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46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D2124-9BD1-6140-8CE5-052B28BB5F8D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21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426A-FE3F-4345-8D53-F6E801C7E987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64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E340-D045-EF43-A93E-48B8DEC7B261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6EE3-04B0-034F-8BDE-DD69D0D84359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68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357A-EE0F-9A41-92B5-C8A6490D7B7F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2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D752-8C03-074F-B458-0DF5C08624C2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8DB8-F506-034B-8B35-AFBCB6F43E32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35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3AEE-DBB0-F346-A85A-22FDB1F2BE0D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727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9BEB-AEEE-C546-888A-723E98499A65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38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19C69-71BD-4B40-AE67-8A456780D28E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9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57099-330D-E24E-8E3E-084078760837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2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791D-6317-1642-84AE-5DF5EDB777AF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0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8395-CD98-B04C-AD14-20BE2E9E0D52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1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0534-C761-CA4E-991F-6CCC61010414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5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C90-8DF2-084C-8C18-EB2B92878A6E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11DE-F471-3D49-A6DE-9798E483E37F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6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59D86-0CCE-F44D-A280-D6B5EB6CB0B3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A7AA-4CD5-184F-B085-6AE0985DF1F1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A7AA-4CD5-184F-B085-6AE0985DF1F1}" type="datetime1">
              <a:rPr lang="zh-CN" altLang="en-US" smtClean="0"/>
              <a:t>2025/5/11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5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theory.lcs.mit.edu/~indyk/nips-nn.ps" TargetMode="External"/><Relationship Id="rId2" Type="http://schemas.openxmlformats.org/officeDocument/2006/relationships/hyperlink" Target="http://theory.csail.mit.edu/~indyk/vldb99.p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eb.mit.edu/andoni/www/papers/cSquared.pdf" TargetMode="External"/><Relationship Id="rId4" Type="http://schemas.openxmlformats.org/officeDocument/2006/relationships/hyperlink" Target="http://people.csail.mit.edu/gregory/annbook/book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mags.acm.org/communications/200801/" TargetMode="External"/><Relationship Id="rId2" Type="http://schemas.openxmlformats.org/officeDocument/2006/relationships/hyperlink" Target="https://www.mit.edu/~andoni/papers/CACM-article.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abs/1501.01062" TargetMode="External"/><Relationship Id="rId5" Type="http://schemas.openxmlformats.org/officeDocument/2006/relationships/hyperlink" Target="http://arxiv.org/abs/1306.1547" TargetMode="External"/><Relationship Id="rId4" Type="http://schemas.openxmlformats.org/officeDocument/2006/relationships/hyperlink" Target="https://www.mit.edu/~andoni/papers/CACM-copyright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alconn-lib.org/" TargetMode="External"/><Relationship Id="rId2" Type="http://schemas.openxmlformats.org/officeDocument/2006/relationships/hyperlink" Target="http://arxiv.org/abs/1509.0289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ml.cc/Conferences/2011/papers/6_icmlpaper.pdf" TargetMode="External"/><Relationship Id="rId4" Type="http://schemas.openxmlformats.org/officeDocument/2006/relationships/hyperlink" Target="https://citeseerx.ist.psu.edu/viewdoc/download?doi=10.1.1.722.8789&amp;rep=rep1&amp;type=pdf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ulab/DeepHash" TargetMode="External"/><Relationship Id="rId3" Type="http://schemas.openxmlformats.org/officeDocument/2006/relationships/hyperlink" Target="http://yue-cao.me/doc/deep-quantization-networks-dqn-aaai16.pdf" TargetMode="External"/><Relationship Id="rId7" Type="http://schemas.openxmlformats.org/officeDocument/2006/relationships/hyperlink" Target="https://github.com/thulab/DeepHash/blob/master/ise.thss.tsinghua.edu.cn/~mlong/doc/deep-triplet-quantization-acmmm18.pdf" TargetMode="External"/><Relationship Id="rId2" Type="http://schemas.openxmlformats.org/officeDocument/2006/relationships/hyperlink" Target="https://citeseerx.ist.psu.edu/viewdoc/download?doi=10.1.1.821.9796&amp;rep=rep1&amp;type=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se.thss.tsinghua.edu.cn/~mlong/doc/deep-cauchy-hashing-cvpr18.pdf" TargetMode="External"/><Relationship Id="rId5" Type="http://schemas.openxmlformats.org/officeDocument/2006/relationships/hyperlink" Target="http://yue-cao.me/doc/deep-visual-semantic-quantization-cvpr17.pdf" TargetMode="External"/><Relationship Id="rId4" Type="http://schemas.openxmlformats.org/officeDocument/2006/relationships/hyperlink" Target="http://ise.thss.tsinghua.edu.cn/~mlong/doc/deep-hashing-network-aaai16.pdf" TargetMode="External"/><Relationship Id="rId9" Type="http://schemas.openxmlformats.org/officeDocument/2006/relationships/hyperlink" Target="https://arxiv.org/pdf/2003.03369.pdf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close up of nerve cell">
            <a:extLst>
              <a:ext uri="{FF2B5EF4-FFF2-40B4-BE49-F238E27FC236}">
                <a16:creationId xmlns:a16="http://schemas.microsoft.com/office/drawing/2014/main" id="{DCEF846B-2C4C-AA8E-D8F5-DC3DD5802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BA5CBEE-18C7-5742-B717-31372544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基于局部敏感</a:t>
            </a:r>
            <a:r>
              <a:rPr lang="en-US" altLang="zh-CN" dirty="0">
                <a:solidFill>
                  <a:srgbClr val="FFFFFF"/>
                </a:solidFill>
              </a:rPr>
              <a:t>Hash</a:t>
            </a:r>
            <a:r>
              <a:rPr lang="zh-CN" altLang="en-US" dirty="0">
                <a:solidFill>
                  <a:srgbClr val="FFFFFF"/>
                </a:solidFill>
              </a:rPr>
              <a:t>的高维检索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83926B-672C-F544-A3A0-8FB38BA2C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r>
              <a:rPr lang="en-US" altLang="zh-CN" dirty="0" err="1">
                <a:solidFill>
                  <a:srgbClr val="FFFFFF"/>
                </a:solidFill>
              </a:rPr>
              <a:t>Yongcai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Wang</a:t>
            </a:r>
          </a:p>
          <a:p>
            <a:r>
              <a:rPr lang="en-US" altLang="zh-CN" dirty="0">
                <a:solidFill>
                  <a:srgbClr val="FFFFFF"/>
                </a:solidFill>
              </a:rPr>
              <a:t>Renmin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University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of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China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3816DF0-8BB9-2241-8274-AE7744B38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rgbClr val="FFFFFF"/>
                </a:solidFill>
              </a:rPr>
              <a:t>Algorithm design and analysis,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4D130E-E83B-F44A-9F50-5BBB5E19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752F22-F46F-2445-9531-FECEEEAE9EB1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6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Documents as High-Dim Data</a:t>
            </a:r>
          </a:p>
        </p:txBody>
      </p:sp>
      <p:sp>
        <p:nvSpPr>
          <p:cNvPr id="267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1: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b="1" i="1" dirty="0">
                <a:solidFill>
                  <a:srgbClr val="FF0066"/>
                </a:solidFill>
              </a:rPr>
              <a:t>Shingling:</a:t>
            </a:r>
            <a:r>
              <a:rPr lang="en-US" dirty="0"/>
              <a:t> </a:t>
            </a:r>
            <a:r>
              <a:rPr lang="en-US" b="1" dirty="0"/>
              <a:t>Convert documents to sets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Simple approaches:</a:t>
            </a:r>
          </a:p>
          <a:p>
            <a:pPr lvl="1"/>
            <a:r>
              <a:rPr lang="en-US" dirty="0"/>
              <a:t>Document = set of words appearing in document</a:t>
            </a:r>
          </a:p>
          <a:p>
            <a:pPr lvl="1"/>
            <a:r>
              <a:rPr lang="en-US" dirty="0"/>
              <a:t>Document = set of “important” words</a:t>
            </a:r>
          </a:p>
          <a:p>
            <a:pPr lvl="1"/>
            <a:r>
              <a:rPr lang="en-US" dirty="0"/>
              <a:t>Don’t work well for this application. </a:t>
            </a:r>
            <a:r>
              <a:rPr lang="en-US" dirty="0">
                <a:solidFill>
                  <a:srgbClr val="D60093"/>
                </a:solidFill>
              </a:rPr>
              <a:t>Why?</a:t>
            </a:r>
          </a:p>
          <a:p>
            <a:pPr lvl="8"/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Need to account for ordering of words!</a:t>
            </a:r>
          </a:p>
          <a:p>
            <a:r>
              <a:rPr lang="en-US" dirty="0"/>
              <a:t>A different way: </a:t>
            </a:r>
            <a:r>
              <a:rPr lang="en-US" b="1" dirty="0">
                <a:solidFill>
                  <a:srgbClr val="FF0066"/>
                </a:solidFill>
              </a:rPr>
              <a:t>Shingles!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864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Define: Shingles</a:t>
            </a:r>
          </a:p>
        </p:txBody>
      </p:sp>
      <p:sp>
        <p:nvSpPr>
          <p:cNvPr id="26829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90689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FF0066"/>
                </a:solidFill>
              </a:rPr>
              <a:t>k</a:t>
            </a:r>
            <a:r>
              <a:rPr lang="en-US" dirty="0">
                <a:solidFill>
                  <a:srgbClr val="FF0066"/>
                </a:solidFill>
              </a:rPr>
              <a:t>-shingle</a:t>
            </a:r>
            <a:r>
              <a:rPr lang="en-US" dirty="0"/>
              <a:t> (or </a:t>
            </a:r>
            <a:r>
              <a:rPr lang="en-US" i="1" dirty="0">
                <a:solidFill>
                  <a:srgbClr val="FF0066"/>
                </a:solidFill>
              </a:rPr>
              <a:t>k</a:t>
            </a:r>
            <a:r>
              <a:rPr lang="en-US" dirty="0">
                <a:solidFill>
                  <a:srgbClr val="FF0066"/>
                </a:solidFill>
              </a:rPr>
              <a:t>-gram</a:t>
            </a:r>
            <a:r>
              <a:rPr lang="en-US" dirty="0"/>
              <a:t>) for a document is a sequence of </a:t>
            </a:r>
            <a:r>
              <a:rPr lang="en-US" i="1" dirty="0"/>
              <a:t>k </a:t>
            </a:r>
            <a:r>
              <a:rPr lang="en-US" dirty="0"/>
              <a:t>tokens that appears in the doc</a:t>
            </a:r>
          </a:p>
          <a:p>
            <a:pPr lvl="1"/>
            <a:r>
              <a:rPr lang="en-US" dirty="0"/>
              <a:t>Tokens can be </a:t>
            </a:r>
            <a:r>
              <a:rPr lang="en-US" dirty="0">
                <a:solidFill>
                  <a:srgbClr val="FF0066"/>
                </a:solidFill>
              </a:rPr>
              <a:t>characters</a:t>
            </a:r>
            <a:r>
              <a:rPr lang="en-US" dirty="0"/>
              <a:t>, </a:t>
            </a:r>
            <a:r>
              <a:rPr lang="en-US" dirty="0">
                <a:solidFill>
                  <a:srgbClr val="FF0066"/>
                </a:solidFill>
              </a:rPr>
              <a:t>words </a:t>
            </a:r>
            <a:r>
              <a:rPr lang="en-US" dirty="0"/>
              <a:t>or something else, depending on the application</a:t>
            </a:r>
          </a:p>
          <a:p>
            <a:pPr lvl="1"/>
            <a:r>
              <a:rPr lang="en-US" dirty="0"/>
              <a:t>Assume tokens = characters for examples</a:t>
            </a:r>
          </a:p>
          <a:p>
            <a:pPr lvl="8"/>
            <a:endParaRPr lang="en-US" dirty="0">
              <a:solidFill>
                <a:srgbClr val="33CC33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Example: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/>
              <a:t>k=2</a:t>
            </a:r>
            <a:r>
              <a:rPr lang="en-US" dirty="0"/>
              <a:t>; document </a:t>
            </a:r>
            <a:r>
              <a:rPr lang="en-US" b="1" dirty="0"/>
              <a:t>D</a:t>
            </a:r>
            <a:r>
              <a:rPr lang="en-US" b="1" baseline="-25000" dirty="0"/>
              <a:t>1 </a:t>
            </a:r>
            <a:r>
              <a:rPr lang="en-US" dirty="0"/>
              <a:t>=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abcab</a:t>
            </a:r>
            <a:br>
              <a:rPr lang="en-US" dirty="0"/>
            </a:br>
            <a:r>
              <a:rPr lang="en-US" dirty="0"/>
              <a:t>Set of 2-shingles: </a:t>
            </a:r>
            <a:r>
              <a:rPr lang="en-US" b="1" dirty="0"/>
              <a:t>S(D</a:t>
            </a:r>
            <a:r>
              <a:rPr lang="en-US" b="1" baseline="-25000" dirty="0"/>
              <a:t>1</a:t>
            </a:r>
            <a:r>
              <a:rPr lang="en-US" b="1" dirty="0"/>
              <a:t>) </a:t>
            </a:r>
            <a:r>
              <a:rPr lang="en-US" dirty="0"/>
              <a:t>= {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/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dirty="0"/>
              <a:t>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dirty="0"/>
              <a:t>}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Option:</a:t>
            </a:r>
            <a:r>
              <a:rPr lang="en-US" dirty="0"/>
              <a:t> Shingles as a bag (</a:t>
            </a:r>
            <a:r>
              <a:rPr lang="en-US" dirty="0" err="1"/>
              <a:t>multiset</a:t>
            </a:r>
            <a:r>
              <a:rPr lang="en-US" dirty="0"/>
              <a:t>), count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/>
              <a:t> twice: </a:t>
            </a:r>
            <a:r>
              <a:rPr lang="en-US" b="1" dirty="0"/>
              <a:t>S’(D</a:t>
            </a:r>
            <a:r>
              <a:rPr lang="en-US" b="1" baseline="-25000" dirty="0"/>
              <a:t>1</a:t>
            </a:r>
            <a:r>
              <a:rPr lang="en-US" b="1" dirty="0"/>
              <a:t>) = </a:t>
            </a:r>
            <a:r>
              <a:rPr lang="en-US" dirty="0"/>
              <a:t>{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/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dirty="0"/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dirty="0"/>
              <a:t>}</a:t>
            </a:r>
          </a:p>
          <a:p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91875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Compressing Shingles</a:t>
            </a:r>
            <a:endParaRPr lang="en-US" dirty="0">
              <a:solidFill>
                <a:srgbClr val="FF9900"/>
              </a:solidFill>
            </a:endParaRPr>
          </a:p>
        </p:txBody>
      </p:sp>
      <p:sp>
        <p:nvSpPr>
          <p:cNvPr id="27034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b="1" dirty="0">
                <a:solidFill>
                  <a:srgbClr val="0000FF"/>
                </a:solidFill>
              </a:rPr>
              <a:t>compress long shingles</a:t>
            </a:r>
            <a:r>
              <a:rPr lang="en-US" dirty="0"/>
              <a:t>, we can </a:t>
            </a:r>
            <a:r>
              <a:rPr lang="en-US" b="1" dirty="0">
                <a:solidFill>
                  <a:srgbClr val="00B050"/>
                </a:solidFill>
              </a:rPr>
              <a:t>hash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them to (say) 4 bytes</a:t>
            </a:r>
          </a:p>
          <a:p>
            <a:r>
              <a:rPr lang="en-US" altLang="zh-CN" b="1" dirty="0">
                <a:solidFill>
                  <a:srgbClr val="008000"/>
                </a:solidFill>
              </a:rPr>
              <a:t>Example:</a:t>
            </a:r>
            <a:r>
              <a:rPr lang="en-US" altLang="zh-CN" dirty="0">
                <a:solidFill>
                  <a:srgbClr val="008000"/>
                </a:solidFill>
              </a:rPr>
              <a:t> </a:t>
            </a:r>
            <a:r>
              <a:rPr lang="en-US" altLang="zh-CN" b="1" dirty="0"/>
              <a:t>k=2</a:t>
            </a:r>
            <a:r>
              <a:rPr lang="en-US" altLang="zh-CN" dirty="0"/>
              <a:t>; document </a:t>
            </a:r>
            <a:r>
              <a:rPr lang="en-US" altLang="zh-CN" b="1" dirty="0"/>
              <a:t>D</a:t>
            </a:r>
            <a:r>
              <a:rPr lang="en-US" altLang="zh-CN" b="1" baseline="-25000" dirty="0"/>
              <a:t>1</a:t>
            </a:r>
            <a:r>
              <a:rPr lang="en-US" altLang="zh-CN" dirty="0"/>
              <a:t>=</a:t>
            </a:r>
            <a:r>
              <a:rPr lang="en-US" altLang="zh-CN" b="1" dirty="0"/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abcab</a:t>
            </a:r>
            <a:br>
              <a:rPr lang="en-US" altLang="zh-CN" dirty="0"/>
            </a:br>
            <a:r>
              <a:rPr lang="en-US" altLang="zh-CN" dirty="0"/>
              <a:t>Set of 2-shingles: </a:t>
            </a:r>
            <a:r>
              <a:rPr lang="en-US" altLang="zh-CN" b="1" dirty="0"/>
              <a:t>S(D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) </a:t>
            </a:r>
            <a:r>
              <a:rPr lang="en-US" altLang="zh-CN" dirty="0"/>
              <a:t>= 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ab</a:t>
            </a:r>
            <a:r>
              <a:rPr lang="en-US" altLang="zh-CN" dirty="0"/>
              <a:t>,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bc</a:t>
            </a:r>
            <a:r>
              <a:rPr lang="en-US" altLang="zh-CN" dirty="0"/>
              <a:t>,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ca</a:t>
            </a: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/>
              <a:t>Hash the singles: </a:t>
            </a:r>
            <a:r>
              <a:rPr lang="en-US" altLang="zh-CN" b="1" dirty="0"/>
              <a:t>h(D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) </a:t>
            </a:r>
            <a:r>
              <a:rPr lang="en-US" altLang="zh-CN" dirty="0"/>
              <a:t>= {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/>
              <a:t>,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dirty="0"/>
              <a:t>}</a:t>
            </a:r>
            <a:endParaRPr lang="en-US" dirty="0"/>
          </a:p>
          <a:p>
            <a:r>
              <a:rPr lang="en-US" b="1" dirty="0">
                <a:solidFill>
                  <a:srgbClr val="D60093"/>
                </a:solidFill>
              </a:rPr>
              <a:t>Represent a document by the set of hash values of its </a:t>
            </a:r>
            <a:r>
              <a:rPr lang="en-US" b="1" i="1" dirty="0">
                <a:solidFill>
                  <a:srgbClr val="D60093"/>
                </a:solidFill>
              </a:rPr>
              <a:t>k</a:t>
            </a:r>
            <a:r>
              <a:rPr lang="en-US" b="1" dirty="0">
                <a:solidFill>
                  <a:srgbClr val="D60093"/>
                </a:solidFill>
              </a:rPr>
              <a:t>-shingles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Idea:</a:t>
            </a:r>
            <a:r>
              <a:rPr lang="en-US" dirty="0"/>
              <a:t> Two documents could (rarely) appear to have shingles in common, when in fact only the hash-values were shared</a:t>
            </a:r>
          </a:p>
        </p:txBody>
      </p:sp>
    </p:spTree>
    <p:extLst>
      <p:ext uri="{BB962C8B-B14F-4D97-AF65-F5344CB8AC3E}">
        <p14:creationId xmlns:p14="http://schemas.microsoft.com/office/powerpoint/2010/main" val="3412830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Metric for Shingles</a:t>
            </a:r>
          </a:p>
        </p:txBody>
      </p:sp>
      <p:sp>
        <p:nvSpPr>
          <p:cNvPr id="272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Document D</a:t>
            </a:r>
            <a:r>
              <a:rPr lang="en-US" b="1" baseline="-25000" dirty="0">
                <a:solidFill>
                  <a:srgbClr val="0000FF"/>
                </a:solidFill>
              </a:rPr>
              <a:t>1 </a:t>
            </a:r>
            <a:r>
              <a:rPr lang="en-US" b="1" dirty="0">
                <a:solidFill>
                  <a:srgbClr val="0000FF"/>
                </a:solidFill>
              </a:rPr>
              <a:t>is a set of its k-shingles C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=S(D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)</a:t>
            </a:r>
          </a:p>
          <a:p>
            <a:r>
              <a:rPr lang="en-US" dirty="0"/>
              <a:t>Equivalently, </a:t>
            </a:r>
            <a:r>
              <a:rPr lang="en-US" altLang="zh-CN" dirty="0">
                <a:solidFill>
                  <a:srgbClr val="00B050"/>
                </a:solidFill>
              </a:rPr>
              <a:t>encode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each document </a:t>
            </a:r>
            <a:r>
              <a:rPr lang="en-US" altLang="zh-CN" dirty="0">
                <a:solidFill>
                  <a:srgbClr val="00B050"/>
                </a:solidFill>
              </a:rPr>
              <a:t>by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0/1 vector in the space of </a:t>
            </a:r>
            <a:r>
              <a:rPr lang="en-US" i="1" dirty="0">
                <a:solidFill>
                  <a:srgbClr val="00B050"/>
                </a:solidFill>
              </a:rPr>
              <a:t>k</a:t>
            </a:r>
            <a:r>
              <a:rPr lang="en-US" dirty="0">
                <a:solidFill>
                  <a:srgbClr val="00B050"/>
                </a:solidFill>
              </a:rPr>
              <a:t>-shingles</a:t>
            </a:r>
          </a:p>
          <a:p>
            <a:pPr lvl="1"/>
            <a:r>
              <a:rPr lang="en-US" dirty="0"/>
              <a:t>Each unique shingle is a dimension</a:t>
            </a:r>
          </a:p>
          <a:p>
            <a:pPr lvl="1"/>
            <a:r>
              <a:rPr lang="en-US" dirty="0"/>
              <a:t>Vectors are very sparse</a:t>
            </a:r>
          </a:p>
          <a:p>
            <a:r>
              <a:rPr lang="en-US" b="1" dirty="0"/>
              <a:t>A natural similarity measure is the </a:t>
            </a:r>
            <a:br>
              <a:rPr lang="en-US" dirty="0"/>
            </a:br>
            <a:r>
              <a:rPr lang="en-US" b="1" dirty="0" err="1">
                <a:solidFill>
                  <a:srgbClr val="D60093"/>
                </a:solidFill>
              </a:rPr>
              <a:t>Jaccard</a:t>
            </a:r>
            <a:r>
              <a:rPr lang="en-US" b="1" dirty="0">
                <a:solidFill>
                  <a:srgbClr val="D60093"/>
                </a:solidFill>
              </a:rPr>
              <a:t> similarity:</a:t>
            </a:r>
          </a:p>
          <a:p>
            <a:pPr>
              <a:buNone/>
            </a:pPr>
            <a:r>
              <a:rPr lang="en-US" i="1" dirty="0"/>
              <a:t>		</a:t>
            </a:r>
            <a:r>
              <a:rPr lang="en-US" i="1" dirty="0" err="1"/>
              <a:t>sim</a:t>
            </a:r>
            <a:r>
              <a:rPr lang="en-US" dirty="0"/>
              <a:t>(D</a:t>
            </a:r>
            <a:r>
              <a:rPr lang="en-US" baseline="-25000" dirty="0"/>
              <a:t>1</a:t>
            </a:r>
            <a:r>
              <a:rPr lang="en-US" dirty="0"/>
              <a:t>, D</a:t>
            </a:r>
            <a:r>
              <a:rPr lang="en-US" baseline="-25000" dirty="0"/>
              <a:t>2</a:t>
            </a:r>
            <a:r>
              <a:rPr lang="en-US" dirty="0"/>
              <a:t>) = |C</a:t>
            </a:r>
            <a:r>
              <a:rPr lang="en-US" baseline="-25000" dirty="0"/>
              <a:t>1</a:t>
            </a:r>
            <a:r>
              <a:rPr lang="en-US" dirty="0">
                <a:sym typeface="Symbol" pitchFamily="18" charset="2"/>
              </a:rPr>
              <a:t>C</a:t>
            </a:r>
            <a:r>
              <a:rPr lang="en-US" baseline="-25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|/|C</a:t>
            </a:r>
            <a:r>
              <a:rPr lang="en-US" baseline="-25000" dirty="0">
                <a:sym typeface="Symbol" pitchFamily="18" charset="2"/>
              </a:rPr>
              <a:t>1</a:t>
            </a:r>
            <a:r>
              <a:rPr lang="en-US" dirty="0">
                <a:sym typeface="Symbol" pitchFamily="18" charset="2"/>
              </a:rPr>
              <a:t>C</a:t>
            </a:r>
            <a:r>
              <a:rPr lang="en-US" baseline="-25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|</a:t>
            </a:r>
            <a:endParaRPr lang="en-US" dirty="0"/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3733800" y="5600700"/>
            <a:ext cx="1981200" cy="1028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3048000" y="5600700"/>
            <a:ext cx="1981200" cy="1028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4191000" y="62484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3429000" y="60198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4038600" y="59436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4419600" y="58293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4495800" y="60960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5257800" y="58674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5257800" y="62484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3657600" y="6400800"/>
            <a:ext cx="76200" cy="76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61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Assumption</a:t>
            </a:r>
          </a:p>
        </p:txBody>
      </p:sp>
      <p:sp>
        <p:nvSpPr>
          <p:cNvPr id="2693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Documents that have lots of shingles in common have similar text, even if the text appears in different order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Caveat:</a:t>
            </a:r>
            <a:r>
              <a:rPr lang="en-US" dirty="0"/>
              <a:t> You must pick </a:t>
            </a:r>
            <a:r>
              <a:rPr lang="en-US" b="1" i="1" dirty="0">
                <a:solidFill>
                  <a:srgbClr val="00B050"/>
                </a:solidFill>
              </a:rPr>
              <a:t>k</a:t>
            </a:r>
            <a:r>
              <a:rPr lang="en-US" dirty="0">
                <a:solidFill>
                  <a:srgbClr val="00B050"/>
                </a:solidFill>
              </a:rPr>
              <a:t> large enough</a:t>
            </a:r>
            <a:r>
              <a:rPr lang="en-US" dirty="0"/>
              <a:t>, or most documents will have most shingles</a:t>
            </a:r>
          </a:p>
          <a:p>
            <a:pPr lvl="1"/>
            <a:r>
              <a:rPr lang="en-US" b="1" i="1" dirty="0"/>
              <a:t>k</a:t>
            </a:r>
            <a:r>
              <a:rPr lang="en-US" i="1" dirty="0"/>
              <a:t> </a:t>
            </a:r>
            <a:r>
              <a:rPr lang="en-US" dirty="0"/>
              <a:t>= 5 is OK for short documents</a:t>
            </a:r>
          </a:p>
          <a:p>
            <a:pPr lvl="1"/>
            <a:r>
              <a:rPr lang="en-US" b="1" i="1" dirty="0"/>
              <a:t>k</a:t>
            </a:r>
            <a:r>
              <a:rPr lang="en-US" dirty="0"/>
              <a:t> = 10 is better for long documents</a:t>
            </a:r>
          </a:p>
        </p:txBody>
      </p:sp>
    </p:spTree>
    <p:extLst>
      <p:ext uri="{BB962C8B-B14F-4D97-AF65-F5344CB8AC3E}">
        <p14:creationId xmlns:p14="http://schemas.microsoft.com/office/powerpoint/2010/main" val="1110109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39215"/>
            <a:ext cx="7886700" cy="1325563"/>
          </a:xfrm>
        </p:spPr>
        <p:txBody>
          <a:bodyPr/>
          <a:lstStyle/>
          <a:p>
            <a:r>
              <a:rPr lang="en-US" dirty="0"/>
              <a:t>Motivation for </a:t>
            </a:r>
            <a:r>
              <a:rPr lang="en-US" dirty="0" err="1"/>
              <a:t>Minhash</a:t>
            </a:r>
            <a:r>
              <a:rPr lang="en-US" dirty="0"/>
              <a:t>/LSH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4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610600" cy="5257801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Suppose we need to find near-duplicate documents among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𝑵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million documents</a:t>
                </a:r>
              </a:p>
              <a:p>
                <a:pPr lvl="8"/>
                <a:endParaRPr lang="en-US" dirty="0">
                  <a:solidFill>
                    <a:srgbClr val="0000FF"/>
                  </a:solidFill>
                </a:endParaRPr>
              </a:p>
              <a:p>
                <a:r>
                  <a:rPr lang="en-US" dirty="0"/>
                  <a:t>Naïvely, we would have to compute </a:t>
                </a:r>
                <a:r>
                  <a:rPr lang="en-US" b="1" dirty="0">
                    <a:solidFill>
                      <a:srgbClr val="FF0066"/>
                    </a:solidFill>
                  </a:rPr>
                  <a:t>pairwise </a:t>
                </a:r>
                <a:br>
                  <a:rPr lang="en-US" b="1" dirty="0">
                    <a:solidFill>
                      <a:srgbClr val="FF0066"/>
                    </a:solidFill>
                  </a:rPr>
                </a:br>
                <a:r>
                  <a:rPr lang="en-US" b="1" dirty="0" err="1">
                    <a:solidFill>
                      <a:srgbClr val="FF0066"/>
                    </a:solidFill>
                  </a:rPr>
                  <a:t>Jaccard</a:t>
                </a:r>
                <a:r>
                  <a:rPr lang="en-US" b="1" dirty="0">
                    <a:solidFill>
                      <a:srgbClr val="FF0066"/>
                    </a:solidFill>
                  </a:rPr>
                  <a:t> similarities </a:t>
                </a:r>
                <a:r>
                  <a:rPr lang="en-US" dirty="0"/>
                  <a:t>for </a:t>
                </a:r>
                <a:r>
                  <a:rPr lang="en-US" b="1" dirty="0"/>
                  <a:t>every pair of docs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𝑵</m:t>
                    </m:r>
                    <m:r>
                      <a:rPr lang="en-US" b="1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latin typeface="Cambria Math"/>
                      </a:rPr>
                      <m:t>𝑵</m:t>
                    </m:r>
                    <m:r>
                      <a:rPr lang="en-US" b="1" i="1" dirty="0" smtClean="0">
                        <a:latin typeface="Cambria Math"/>
                      </a:rPr>
                      <m:t>−</m:t>
                    </m:r>
                    <m:r>
                      <a:rPr lang="en-US" b="1" i="1" dirty="0" smtClean="0">
                        <a:latin typeface="Cambria Math"/>
                      </a:rPr>
                      <m:t>𝟏</m:t>
                    </m:r>
                    <m:r>
                      <a:rPr lang="en-US" b="1" i="1" dirty="0" smtClean="0">
                        <a:latin typeface="Cambria Math"/>
                      </a:rPr>
                      <m:t>)/</m:t>
                    </m:r>
                    <m:r>
                      <a:rPr lang="en-US" b="1" i="1" dirty="0" smtClean="0">
                        <a:latin typeface="Cambria Math"/>
                      </a:rPr>
                      <m:t>𝟐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>
                    <a:cs typeface="Arial" pitchFamily="34" charset="0"/>
                  </a:rPr>
                  <a:t>≈ 5*10</a:t>
                </a:r>
                <a:r>
                  <a:rPr lang="en-US" b="1" baseline="30000" dirty="0">
                    <a:cs typeface="Arial" pitchFamily="34" charset="0"/>
                  </a:rPr>
                  <a:t>11</a:t>
                </a:r>
                <a:r>
                  <a:rPr lang="en-US" b="1" dirty="0">
                    <a:cs typeface="Arial" pitchFamily="34" charset="0"/>
                  </a:rPr>
                  <a:t> </a:t>
                </a:r>
                <a:r>
                  <a:rPr lang="en-US" dirty="0">
                    <a:cs typeface="Arial" pitchFamily="34" charset="0"/>
                  </a:rPr>
                  <a:t>comparisons</a:t>
                </a:r>
              </a:p>
              <a:p>
                <a:pPr lvl="1"/>
                <a:r>
                  <a:rPr lang="en-US" dirty="0">
                    <a:cs typeface="Arial" pitchFamily="34" charset="0"/>
                  </a:rPr>
                  <a:t>At 10</a:t>
                </a:r>
                <a:r>
                  <a:rPr lang="en-US" baseline="30000" dirty="0">
                    <a:cs typeface="Arial" pitchFamily="34" charset="0"/>
                  </a:rPr>
                  <a:t>5</a:t>
                </a:r>
                <a:r>
                  <a:rPr lang="en-US" dirty="0">
                    <a:cs typeface="Arial" pitchFamily="34" charset="0"/>
                  </a:rPr>
                  <a:t> </a:t>
                </a:r>
                <a:r>
                  <a:rPr lang="en-US" dirty="0" err="1">
                    <a:cs typeface="Arial" pitchFamily="34" charset="0"/>
                  </a:rPr>
                  <a:t>secs</a:t>
                </a:r>
                <a:r>
                  <a:rPr lang="en-US" dirty="0">
                    <a:cs typeface="Arial" pitchFamily="34" charset="0"/>
                  </a:rPr>
                  <a:t>/day and 10</a:t>
                </a:r>
                <a:r>
                  <a:rPr lang="en-US" baseline="30000" dirty="0">
                    <a:cs typeface="Arial" pitchFamily="34" charset="0"/>
                  </a:rPr>
                  <a:t>6</a:t>
                </a:r>
                <a:r>
                  <a:rPr lang="en-US" dirty="0">
                    <a:cs typeface="Arial" pitchFamily="34" charset="0"/>
                  </a:rPr>
                  <a:t> comparisons/sec, </a:t>
                </a:r>
                <a:br>
                  <a:rPr lang="en-US" dirty="0">
                    <a:cs typeface="Arial" pitchFamily="34" charset="0"/>
                  </a:rPr>
                </a:br>
                <a:r>
                  <a:rPr lang="en-US" dirty="0">
                    <a:cs typeface="Arial" pitchFamily="34" charset="0"/>
                  </a:rPr>
                  <a:t>it would take </a:t>
                </a:r>
                <a:r>
                  <a:rPr lang="en-US" b="1" dirty="0">
                    <a:cs typeface="Arial" pitchFamily="34" charset="0"/>
                  </a:rPr>
                  <a:t>5 days</a:t>
                </a:r>
              </a:p>
              <a:p>
                <a:pPr lvl="8"/>
                <a:endParaRPr lang="en-US" dirty="0">
                  <a:cs typeface="Arial" pitchFamily="34" charset="0"/>
                </a:endParaRPr>
              </a:p>
              <a:p>
                <a:r>
                  <a:rPr lang="en-US" dirty="0">
                    <a:cs typeface="Arial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  <a:cs typeface="Arial" pitchFamily="34" charset="0"/>
                      </a:rPr>
                      <m:t>𝑵</m:t>
                    </m:r>
                    <m:r>
                      <a:rPr lang="en-US" b="1" i="1" dirty="0" smtClean="0">
                        <a:latin typeface="Cambria Math"/>
                        <a:cs typeface="Arial" pitchFamily="34" charset="0"/>
                      </a:rPr>
                      <m:t> = </m:t>
                    </m:r>
                    <m:r>
                      <a:rPr lang="en-US" b="1" i="1" dirty="0" smtClean="0">
                        <a:latin typeface="Cambria Math"/>
                        <a:cs typeface="Arial" pitchFamily="34" charset="0"/>
                      </a:rPr>
                      <m:t>𝟏𝟎</m:t>
                    </m:r>
                  </m:oMath>
                </a14:m>
                <a:r>
                  <a:rPr lang="en-US" dirty="0">
                    <a:cs typeface="Arial" pitchFamily="34" charset="0"/>
                  </a:rPr>
                  <a:t> million, it takes more than a year…</a:t>
                </a:r>
              </a:p>
            </p:txBody>
          </p:sp>
        </mc:Choice>
        <mc:Fallback xmlns="">
          <p:sp>
            <p:nvSpPr>
              <p:cNvPr id="273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10600" cy="5257801"/>
              </a:xfrm>
              <a:blipFill rotWithShape="1">
                <a:blip r:embed="rId2"/>
                <a:stretch>
                  <a:fillRect t="-696" r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329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8248"/>
            <a:ext cx="8077200" cy="167335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MinHashing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5282184"/>
            <a:ext cx="7772400" cy="1499616"/>
          </a:xfrm>
        </p:spPr>
        <p:txBody>
          <a:bodyPr anchor="t">
            <a:noAutofit/>
          </a:bodyPr>
          <a:lstStyle/>
          <a:p>
            <a:r>
              <a:rPr lang="en-US" sz="3200" b="1" dirty="0"/>
              <a:t>Step 2:</a:t>
            </a:r>
            <a:r>
              <a:rPr lang="en-US" sz="3200" dirty="0"/>
              <a:t> </a:t>
            </a:r>
            <a:r>
              <a:rPr lang="en-US" sz="3200" b="1" i="1" dirty="0" err="1">
                <a:solidFill>
                  <a:srgbClr val="FF0066"/>
                </a:solidFill>
              </a:rPr>
              <a:t>Minhashing</a:t>
            </a:r>
            <a:r>
              <a:rPr lang="en-US" sz="3200" b="1" i="1" dirty="0">
                <a:solidFill>
                  <a:srgbClr val="FF0066"/>
                </a:solidFill>
              </a:rPr>
              <a:t>:</a:t>
            </a:r>
            <a:r>
              <a:rPr lang="en-US" sz="3200" dirty="0"/>
              <a:t> Convert </a:t>
            </a:r>
            <a:r>
              <a:rPr lang="en-US" sz="3200" b="1" dirty="0"/>
              <a:t>large sets</a:t>
            </a:r>
            <a:r>
              <a:rPr lang="en-US" sz="3200" dirty="0"/>
              <a:t> to </a:t>
            </a:r>
            <a:r>
              <a:rPr lang="en-US" sz="3200" b="1" dirty="0"/>
              <a:t>short signatures</a:t>
            </a:r>
            <a:r>
              <a:rPr lang="en-US" sz="3200" dirty="0"/>
              <a:t>, while </a:t>
            </a:r>
            <a:r>
              <a:rPr lang="en-US" sz="3200" b="1" u="sng" dirty="0"/>
              <a:t>preserving similarity</a:t>
            </a:r>
          </a:p>
          <a:p>
            <a:endParaRPr lang="en-US" sz="3200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 rot="-5394873">
            <a:off x="1257300" y="842962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/>
              <a:t>Shingling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1033462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Docu-</a:t>
            </a:r>
          </a:p>
          <a:p>
            <a:r>
              <a:rPr lang="en-US" sz="1800"/>
              <a:t>ment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990600" y="133826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2362201" y="1338262"/>
            <a:ext cx="1447801" cy="2578100"/>
            <a:chOff x="1488" y="1920"/>
            <a:chExt cx="912" cy="1624"/>
          </a:xfrm>
        </p:grpSpPr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912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800" dirty="0"/>
                <a:t>The set</a:t>
              </a:r>
            </a:p>
            <a:p>
              <a:r>
                <a:rPr lang="en-US" sz="1800" dirty="0"/>
                <a:t>of strings</a:t>
              </a:r>
            </a:p>
            <a:p>
              <a:r>
                <a:rPr lang="en-US" sz="1800" dirty="0"/>
                <a:t>of length </a:t>
              </a:r>
              <a:r>
                <a:rPr lang="en-US" sz="1800" i="1" dirty="0"/>
                <a:t>k</a:t>
              </a:r>
            </a:p>
            <a:p>
              <a:r>
                <a:rPr lang="en-US" sz="1800" dirty="0"/>
                <a:t>that appear</a:t>
              </a:r>
            </a:p>
            <a:p>
              <a:r>
                <a:rPr lang="en-US" sz="1800" dirty="0"/>
                <a:t>in the doc-</a:t>
              </a:r>
            </a:p>
            <a:p>
              <a:r>
                <a:rPr lang="en-US" sz="1800" dirty="0" err="1"/>
                <a:t>ument</a:t>
              </a:r>
              <a:endParaRPr lang="en-US" sz="1800" dirty="0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20"/>
          <p:cNvGrpSpPr>
            <a:grpSpLocks/>
          </p:cNvGrpSpPr>
          <p:nvPr/>
        </p:nvGrpSpPr>
        <p:grpSpPr bwMode="auto">
          <a:xfrm>
            <a:off x="3581399" y="652462"/>
            <a:ext cx="2305050" cy="3556001"/>
            <a:chOff x="2256" y="1488"/>
            <a:chExt cx="1452" cy="2240"/>
          </a:xfrm>
        </p:grpSpPr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 rot="-5394873">
              <a:off x="2136" y="1608"/>
              <a:ext cx="864" cy="62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99CC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r>
                <a:rPr lang="en-US" sz="1800" dirty="0"/>
                <a:t>Min-Hash-</a:t>
              </a:r>
            </a:p>
            <a:p>
              <a:pPr algn="ctr"/>
              <a:r>
                <a:rPr lang="en-US" sz="1800" dirty="0" err="1"/>
                <a:t>ing</a:t>
              </a:r>
              <a:endParaRPr lang="en-US" sz="1800" dirty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880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2784" y="2448"/>
              <a:ext cx="924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</a:rPr>
                <a:t>Signatures:</a:t>
              </a:r>
              <a:endParaRPr lang="en-US" sz="1800" b="1" dirty="0"/>
            </a:p>
            <a:p>
              <a:r>
                <a:rPr lang="en-US" sz="1800" dirty="0"/>
                <a:t>short integer</a:t>
              </a:r>
            </a:p>
            <a:p>
              <a:r>
                <a:rPr lang="en-US" sz="1800" dirty="0"/>
                <a:t>vectors that</a:t>
              </a:r>
            </a:p>
            <a:p>
              <a:r>
                <a:rPr lang="en-US" sz="1800" dirty="0"/>
                <a:t>represent the</a:t>
              </a:r>
            </a:p>
            <a:p>
              <a:r>
                <a:rPr lang="en-US" sz="1800" dirty="0"/>
                <a:t>sets, and</a:t>
              </a:r>
            </a:p>
            <a:p>
              <a:r>
                <a:rPr lang="en-US" sz="1800" dirty="0"/>
                <a:t>reflect their</a:t>
              </a:r>
            </a:p>
            <a:p>
              <a:r>
                <a:rPr lang="en-US" sz="1800" dirty="0"/>
                <a:t>similarity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3216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3560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06997"/>
            <a:ext cx="7886700" cy="1325563"/>
          </a:xfrm>
        </p:spPr>
        <p:txBody>
          <a:bodyPr/>
          <a:lstStyle/>
          <a:p>
            <a:r>
              <a:rPr lang="en-US" dirty="0"/>
              <a:t>Encoding Sets as Bit Vectors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Many similarity problems can be </a:t>
            </a:r>
            <a:br>
              <a:rPr lang="en-US" sz="2800" dirty="0">
                <a:solidFill>
                  <a:srgbClr val="0000FF"/>
                </a:solidFill>
              </a:rPr>
            </a:br>
            <a:r>
              <a:rPr lang="en-US" sz="2800" dirty="0">
                <a:solidFill>
                  <a:srgbClr val="0000FF"/>
                </a:solidFill>
              </a:rPr>
              <a:t>formalized as </a:t>
            </a:r>
            <a:r>
              <a:rPr lang="en-US" sz="2800" b="1" dirty="0">
                <a:solidFill>
                  <a:srgbClr val="0000FF"/>
                </a:solidFill>
              </a:rPr>
              <a:t>finding subsets that </a:t>
            </a:r>
            <a:br>
              <a:rPr lang="en-US" sz="2800" b="1" dirty="0">
                <a:solidFill>
                  <a:srgbClr val="0000FF"/>
                </a:solidFill>
              </a:rPr>
            </a:br>
            <a:r>
              <a:rPr lang="en-US" sz="2800" b="1" dirty="0">
                <a:solidFill>
                  <a:srgbClr val="0000FF"/>
                </a:solidFill>
              </a:rPr>
              <a:t>have significant intersection</a:t>
            </a:r>
          </a:p>
          <a:p>
            <a:r>
              <a:rPr lang="en-US" sz="2800" b="1" dirty="0">
                <a:solidFill>
                  <a:srgbClr val="FF0066"/>
                </a:solidFill>
              </a:rPr>
              <a:t>Encode sets using 0/1 (bit, </a:t>
            </a:r>
            <a:r>
              <a:rPr lang="en-US" sz="2800" b="1" dirty="0" err="1">
                <a:solidFill>
                  <a:srgbClr val="FF0066"/>
                </a:solidFill>
              </a:rPr>
              <a:t>boolean</a:t>
            </a:r>
            <a:r>
              <a:rPr lang="en-US" sz="2800" b="1" dirty="0">
                <a:solidFill>
                  <a:srgbClr val="FF0066"/>
                </a:solidFill>
              </a:rPr>
              <a:t>) vectors </a:t>
            </a:r>
          </a:p>
          <a:p>
            <a:pPr lvl="1"/>
            <a:r>
              <a:rPr lang="en-US" sz="2400" dirty="0"/>
              <a:t>One dimension per element in the universal set</a:t>
            </a:r>
          </a:p>
          <a:p>
            <a:r>
              <a:rPr lang="en-US" sz="2800" dirty="0"/>
              <a:t>Interpret </a:t>
            </a:r>
            <a:r>
              <a:rPr lang="en-US" sz="2800" dirty="0">
                <a:solidFill>
                  <a:srgbClr val="FF0066"/>
                </a:solidFill>
              </a:rPr>
              <a:t>set intersection as bitwise </a:t>
            </a:r>
            <a:r>
              <a:rPr lang="en-US" sz="2800" b="1" dirty="0">
                <a:solidFill>
                  <a:srgbClr val="FF0066"/>
                </a:solidFill>
              </a:rPr>
              <a:t>AND</a:t>
            </a:r>
            <a:r>
              <a:rPr lang="en-US" sz="2800" dirty="0"/>
              <a:t>, and </a:t>
            </a:r>
            <a:br>
              <a:rPr lang="en-US" sz="2800" dirty="0"/>
            </a:br>
            <a:r>
              <a:rPr lang="en-US" sz="2800" dirty="0">
                <a:solidFill>
                  <a:srgbClr val="0000FF"/>
                </a:solidFill>
              </a:rPr>
              <a:t>set union as bitwise </a:t>
            </a:r>
            <a:r>
              <a:rPr lang="en-US" sz="2800" b="1" dirty="0">
                <a:solidFill>
                  <a:srgbClr val="0000FF"/>
                </a:solidFill>
              </a:rPr>
              <a:t>OR</a:t>
            </a:r>
          </a:p>
          <a:p>
            <a:pPr lvl="8"/>
            <a:endParaRPr lang="en-US" sz="1400" dirty="0"/>
          </a:p>
          <a:p>
            <a:r>
              <a:rPr lang="en-US" sz="2800" b="1" dirty="0">
                <a:solidFill>
                  <a:srgbClr val="008000"/>
                </a:solidFill>
              </a:rPr>
              <a:t>Example:</a:t>
            </a:r>
            <a:r>
              <a:rPr lang="en-US" sz="2800" dirty="0"/>
              <a:t> </a:t>
            </a:r>
            <a:r>
              <a:rPr lang="en-US" sz="2800" b="1" dirty="0"/>
              <a:t>C</a:t>
            </a:r>
            <a:r>
              <a:rPr lang="en-US" sz="2800" b="1" baseline="-25000" dirty="0"/>
              <a:t>1</a:t>
            </a:r>
            <a:r>
              <a:rPr lang="en-US" sz="2800" dirty="0"/>
              <a:t> = 10111; </a:t>
            </a:r>
            <a:r>
              <a:rPr lang="en-US" sz="2800" b="1" dirty="0"/>
              <a:t>C</a:t>
            </a:r>
            <a:r>
              <a:rPr lang="en-US" sz="2800" b="1" baseline="-25000" dirty="0"/>
              <a:t>2</a:t>
            </a:r>
            <a:r>
              <a:rPr lang="en-US" sz="2800" dirty="0"/>
              <a:t> = 10011</a:t>
            </a:r>
          </a:p>
          <a:p>
            <a:pPr lvl="1"/>
            <a:r>
              <a:rPr lang="en-US" sz="2400" dirty="0"/>
              <a:t>Size of intersection </a:t>
            </a:r>
            <a:r>
              <a:rPr lang="en-US" sz="2400" b="1" dirty="0"/>
              <a:t>= 3</a:t>
            </a:r>
            <a:r>
              <a:rPr lang="en-US" sz="2400" dirty="0"/>
              <a:t>; size of union </a:t>
            </a:r>
            <a:r>
              <a:rPr lang="en-US" sz="2400" b="1" dirty="0"/>
              <a:t>= 4</a:t>
            </a:r>
            <a:r>
              <a:rPr lang="en-US" sz="2400" dirty="0"/>
              <a:t>, </a:t>
            </a:r>
          </a:p>
          <a:p>
            <a:pPr lvl="1"/>
            <a:r>
              <a:rPr lang="en-US" sz="2400" b="1" dirty="0" err="1"/>
              <a:t>Jaccard</a:t>
            </a:r>
            <a:r>
              <a:rPr lang="en-US" sz="2400" b="1" dirty="0"/>
              <a:t> similarity</a:t>
            </a:r>
            <a:r>
              <a:rPr lang="en-US" sz="2400" dirty="0"/>
              <a:t> (not distance) </a:t>
            </a:r>
            <a:r>
              <a:rPr lang="en-US" sz="2400" b="1" dirty="0"/>
              <a:t>= 3/4</a:t>
            </a:r>
          </a:p>
          <a:p>
            <a:pPr lvl="1"/>
            <a:r>
              <a:rPr lang="en-US" sz="2400" b="1" dirty="0"/>
              <a:t>Distance: d(C</a:t>
            </a:r>
            <a:r>
              <a:rPr lang="en-US" sz="2400" b="1" baseline="-25000" dirty="0"/>
              <a:t>1</a:t>
            </a:r>
            <a:r>
              <a:rPr lang="en-US" sz="2400" b="1" dirty="0"/>
              <a:t>,C</a:t>
            </a:r>
            <a:r>
              <a:rPr lang="en-US" sz="2400" b="1" baseline="-25000" dirty="0"/>
              <a:t>2</a:t>
            </a:r>
            <a:r>
              <a:rPr lang="en-US" sz="2400" b="1" dirty="0"/>
              <a:t>) = 1 – (</a:t>
            </a:r>
            <a:r>
              <a:rPr lang="en-US" sz="2400" b="1" dirty="0" err="1"/>
              <a:t>Jaccard</a:t>
            </a:r>
            <a:r>
              <a:rPr lang="en-US" sz="2400" b="1" dirty="0"/>
              <a:t> similarity) = 1/4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781800" y="1295400"/>
            <a:ext cx="2286000" cy="990600"/>
            <a:chOff x="3124200" y="1371600"/>
            <a:chExt cx="2667000" cy="1600200"/>
          </a:xfrm>
        </p:grpSpPr>
        <p:sp>
          <p:nvSpPr>
            <p:cNvPr id="32" name="Oval 3"/>
            <p:cNvSpPr>
              <a:spLocks noChangeArrowheads="1"/>
            </p:cNvSpPr>
            <p:nvPr/>
          </p:nvSpPr>
          <p:spPr bwMode="auto">
            <a:xfrm>
              <a:off x="3810000" y="1371600"/>
              <a:ext cx="1981200" cy="1600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4"/>
            <p:cNvSpPr>
              <a:spLocks noChangeArrowheads="1"/>
            </p:cNvSpPr>
            <p:nvPr/>
          </p:nvSpPr>
          <p:spPr bwMode="auto">
            <a:xfrm>
              <a:off x="3124200" y="1371600"/>
              <a:ext cx="1981200" cy="1600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5"/>
            <p:cNvSpPr>
              <a:spLocks noChangeArrowheads="1"/>
            </p:cNvSpPr>
            <p:nvPr/>
          </p:nvSpPr>
          <p:spPr bwMode="auto">
            <a:xfrm>
              <a:off x="3505200" y="1839351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3479800" y="2356338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4173220" y="1987062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8"/>
            <p:cNvSpPr>
              <a:spLocks noChangeArrowheads="1"/>
            </p:cNvSpPr>
            <p:nvPr/>
          </p:nvSpPr>
          <p:spPr bwMode="auto">
            <a:xfrm>
              <a:off x="4635500" y="2280138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9"/>
            <p:cNvSpPr>
              <a:spLocks noChangeArrowheads="1"/>
            </p:cNvSpPr>
            <p:nvPr/>
          </p:nvSpPr>
          <p:spPr bwMode="auto">
            <a:xfrm>
              <a:off x="4546600" y="1670537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5417820" y="2110154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5257800" y="2479431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12"/>
            <p:cNvSpPr>
              <a:spLocks noChangeArrowheads="1"/>
            </p:cNvSpPr>
            <p:nvPr/>
          </p:nvSpPr>
          <p:spPr bwMode="auto">
            <a:xfrm>
              <a:off x="5257800" y="1676399"/>
              <a:ext cx="106680" cy="14771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882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5468"/>
            <a:ext cx="7886700" cy="1325563"/>
          </a:xfrm>
        </p:spPr>
        <p:txBody>
          <a:bodyPr/>
          <a:lstStyle/>
          <a:p>
            <a:r>
              <a:rPr lang="en-US" dirty="0"/>
              <a:t>From Sets to Boolean Matrices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5943600" cy="5638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Rows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= elements (shingles)</a:t>
            </a:r>
          </a:p>
          <a:p>
            <a:r>
              <a:rPr lang="en-US" b="1" dirty="0">
                <a:solidFill>
                  <a:srgbClr val="008000"/>
                </a:solidFill>
              </a:rPr>
              <a:t>Columns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/>
              <a:t>= sets (documents)</a:t>
            </a:r>
          </a:p>
          <a:p>
            <a:pPr lvl="1"/>
            <a:r>
              <a:rPr lang="en-US" dirty="0"/>
              <a:t>1 in row </a:t>
            </a:r>
            <a:r>
              <a:rPr lang="en-US" b="1" i="1" dirty="0"/>
              <a:t>e</a:t>
            </a:r>
            <a:r>
              <a:rPr lang="en-US" dirty="0"/>
              <a:t> and column </a:t>
            </a:r>
            <a:r>
              <a:rPr lang="en-US" b="1" i="1" dirty="0"/>
              <a:t>s</a:t>
            </a:r>
            <a:r>
              <a:rPr lang="en-US" dirty="0"/>
              <a:t> if and only if </a:t>
            </a:r>
            <a:r>
              <a:rPr lang="en-US" b="1" i="1" dirty="0"/>
              <a:t>e</a:t>
            </a:r>
            <a:r>
              <a:rPr lang="en-US" dirty="0"/>
              <a:t> is a member of </a:t>
            </a:r>
            <a:r>
              <a:rPr lang="en-US" b="1" i="1" dirty="0"/>
              <a:t>s</a:t>
            </a:r>
          </a:p>
          <a:p>
            <a:pPr lvl="1"/>
            <a:r>
              <a:rPr lang="en-US" dirty="0"/>
              <a:t>Column similarity is the </a:t>
            </a:r>
            <a:r>
              <a:rPr lang="en-US" dirty="0" err="1"/>
              <a:t>Jaccard</a:t>
            </a:r>
            <a:r>
              <a:rPr lang="en-US" dirty="0"/>
              <a:t> similarity of the corresponding sets (rows with value </a:t>
            </a:r>
            <a:r>
              <a:rPr lang="en-US" i="1" dirty="0"/>
              <a:t>1)</a:t>
            </a:r>
          </a:p>
          <a:p>
            <a:pPr lvl="1"/>
            <a:r>
              <a:rPr lang="en-US" b="1" dirty="0">
                <a:solidFill>
                  <a:srgbClr val="FF0066"/>
                </a:solidFill>
              </a:rPr>
              <a:t>Typical matrix is sparse!</a:t>
            </a:r>
          </a:p>
          <a:p>
            <a:r>
              <a:rPr lang="en-US" b="1" dirty="0">
                <a:solidFill>
                  <a:srgbClr val="0000FF"/>
                </a:solidFill>
              </a:rPr>
              <a:t>Each document is a column:</a:t>
            </a:r>
          </a:p>
          <a:p>
            <a:pPr lvl="1"/>
            <a:r>
              <a:rPr lang="en-US" sz="2400" b="1" dirty="0">
                <a:solidFill>
                  <a:srgbClr val="008000"/>
                </a:solidFill>
              </a:rPr>
              <a:t>Example:</a:t>
            </a:r>
            <a:r>
              <a:rPr lang="en-US" sz="2400" dirty="0"/>
              <a:t> </a:t>
            </a:r>
            <a:r>
              <a:rPr lang="en-US" sz="2400" b="1" dirty="0" err="1"/>
              <a:t>sim</a:t>
            </a:r>
            <a:r>
              <a:rPr lang="en-US" sz="2400" b="1" dirty="0"/>
              <a:t>(C</a:t>
            </a:r>
            <a:r>
              <a:rPr lang="en-US" sz="2400" b="1" baseline="-25000" dirty="0"/>
              <a:t>1</a:t>
            </a:r>
            <a:r>
              <a:rPr lang="en-US" sz="2400" b="1" dirty="0"/>
              <a:t> ,C</a:t>
            </a:r>
            <a:r>
              <a:rPr lang="en-US" sz="2400" b="1" baseline="-25000" dirty="0"/>
              <a:t>2</a:t>
            </a:r>
            <a:r>
              <a:rPr lang="en-US" sz="2400" b="1" dirty="0"/>
              <a:t>) = ?</a:t>
            </a:r>
          </a:p>
          <a:p>
            <a:pPr lvl="2"/>
            <a:r>
              <a:rPr lang="en-US" sz="2000" dirty="0"/>
              <a:t>Size of intersection = 3; size of union = 6, </a:t>
            </a:r>
            <a:br>
              <a:rPr lang="en-US" sz="2000" dirty="0"/>
            </a:br>
            <a:r>
              <a:rPr lang="en-US" sz="2000" dirty="0" err="1"/>
              <a:t>Jaccard</a:t>
            </a:r>
            <a:r>
              <a:rPr lang="en-US" sz="2000" dirty="0"/>
              <a:t> similarity (not distance) = 3/6</a:t>
            </a:r>
          </a:p>
          <a:p>
            <a:pPr lvl="2"/>
            <a:r>
              <a:rPr lang="en-US" sz="2000" b="1" dirty="0"/>
              <a:t>d(C</a:t>
            </a:r>
            <a:r>
              <a:rPr lang="en-US" sz="2000" b="1" baseline="-25000" dirty="0"/>
              <a:t>1</a:t>
            </a:r>
            <a:r>
              <a:rPr lang="en-US" sz="2000" b="1" dirty="0"/>
              <a:t>,C</a:t>
            </a:r>
            <a:r>
              <a:rPr lang="en-US" sz="2000" b="1" baseline="-25000" dirty="0"/>
              <a:t>2</a:t>
            </a:r>
            <a:r>
              <a:rPr lang="en-US" sz="2000" b="1" dirty="0"/>
              <a:t>) = 1 – (</a:t>
            </a:r>
            <a:r>
              <a:rPr lang="en-US" sz="2000" b="1" dirty="0" err="1"/>
              <a:t>Jaccard</a:t>
            </a:r>
            <a:r>
              <a:rPr lang="en-US" sz="2000" b="1" dirty="0"/>
              <a:t> similarity) = 3/6</a:t>
            </a:r>
          </a:p>
          <a:p>
            <a:endParaRPr lang="en-US" dirty="0"/>
          </a:p>
        </p:txBody>
      </p:sp>
      <p:grpSp>
        <p:nvGrpSpPr>
          <p:cNvPr id="18" name="Group 4"/>
          <p:cNvGrpSpPr>
            <a:grpSpLocks/>
          </p:cNvGrpSpPr>
          <p:nvPr/>
        </p:nvGrpSpPr>
        <p:grpSpPr bwMode="auto">
          <a:xfrm>
            <a:off x="6645276" y="2514600"/>
            <a:ext cx="2362200" cy="3895725"/>
            <a:chOff x="1776" y="2205"/>
            <a:chExt cx="1584" cy="2598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2964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2568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2172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776" y="44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2964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2568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2172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776" y="4054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2964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2568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2172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0</a:t>
              </a: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776" y="3679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2964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2568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2172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0</a:t>
              </a:r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1776" y="3303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2964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2568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2172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776" y="292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0</a:t>
              </a: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2964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2568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2172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42" name="Rectangle 28"/>
            <p:cNvSpPr>
              <a:spLocks noChangeArrowheads="1"/>
            </p:cNvSpPr>
            <p:nvPr/>
          </p:nvSpPr>
          <p:spPr bwMode="auto">
            <a:xfrm>
              <a:off x="1776" y="2583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43" name="Rectangle 29"/>
            <p:cNvSpPr>
              <a:spLocks noChangeArrowheads="1"/>
            </p:cNvSpPr>
            <p:nvPr/>
          </p:nvSpPr>
          <p:spPr bwMode="auto">
            <a:xfrm>
              <a:off x="2964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0</a:t>
              </a:r>
            </a:p>
          </p:txBody>
        </p:sp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2568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</a:t>
              </a:r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2172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 dirty="0"/>
                <a:t>1</a:t>
              </a:r>
            </a:p>
          </p:txBody>
        </p:sp>
        <p:sp>
          <p:nvSpPr>
            <p:cNvPr id="46" name="Rectangle 32"/>
            <p:cNvSpPr>
              <a:spLocks noChangeArrowheads="1"/>
            </p:cNvSpPr>
            <p:nvPr/>
          </p:nvSpPr>
          <p:spPr bwMode="auto">
            <a:xfrm>
              <a:off x="1776" y="2208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en-US" sz="2800"/>
                <a:t>1 </a:t>
              </a:r>
            </a:p>
          </p:txBody>
        </p:sp>
        <p:sp>
          <p:nvSpPr>
            <p:cNvPr id="47" name="Line 33"/>
            <p:cNvSpPr>
              <a:spLocks noChangeShapeType="1"/>
            </p:cNvSpPr>
            <p:nvPr/>
          </p:nvSpPr>
          <p:spPr bwMode="auto">
            <a:xfrm>
              <a:off x="1776" y="2208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1776" y="2583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>
              <a:off x="1776" y="2928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" name="Line 36"/>
            <p:cNvSpPr>
              <a:spLocks noChangeShapeType="1"/>
            </p:cNvSpPr>
            <p:nvPr/>
          </p:nvSpPr>
          <p:spPr bwMode="auto">
            <a:xfrm>
              <a:off x="1776" y="3303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" name="Line 37"/>
            <p:cNvSpPr>
              <a:spLocks noChangeShapeType="1"/>
            </p:cNvSpPr>
            <p:nvPr/>
          </p:nvSpPr>
          <p:spPr bwMode="auto">
            <a:xfrm>
              <a:off x="1776" y="3679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" name="Line 38"/>
            <p:cNvSpPr>
              <a:spLocks noChangeShapeType="1"/>
            </p:cNvSpPr>
            <p:nvPr/>
          </p:nvSpPr>
          <p:spPr bwMode="auto">
            <a:xfrm>
              <a:off x="1776" y="4054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3" name="Line 39"/>
            <p:cNvSpPr>
              <a:spLocks noChangeShapeType="1"/>
            </p:cNvSpPr>
            <p:nvPr/>
          </p:nvSpPr>
          <p:spPr bwMode="auto">
            <a:xfrm>
              <a:off x="1776" y="4428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4" name="Line 40"/>
            <p:cNvSpPr>
              <a:spLocks noChangeShapeType="1"/>
            </p:cNvSpPr>
            <p:nvPr/>
          </p:nvSpPr>
          <p:spPr bwMode="auto">
            <a:xfrm>
              <a:off x="1776" y="4803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" name="Line 41"/>
            <p:cNvSpPr>
              <a:spLocks noChangeShapeType="1"/>
            </p:cNvSpPr>
            <p:nvPr/>
          </p:nvSpPr>
          <p:spPr bwMode="auto">
            <a:xfrm>
              <a:off x="1776" y="2208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" name="Line 42"/>
            <p:cNvSpPr>
              <a:spLocks noChangeShapeType="1"/>
            </p:cNvSpPr>
            <p:nvPr/>
          </p:nvSpPr>
          <p:spPr bwMode="auto">
            <a:xfrm>
              <a:off x="2172" y="2205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" name="Line 43"/>
            <p:cNvSpPr>
              <a:spLocks noChangeShapeType="1"/>
            </p:cNvSpPr>
            <p:nvPr/>
          </p:nvSpPr>
          <p:spPr bwMode="auto">
            <a:xfrm>
              <a:off x="2568" y="2208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" name="Line 44"/>
            <p:cNvSpPr>
              <a:spLocks noChangeShapeType="1"/>
            </p:cNvSpPr>
            <p:nvPr/>
          </p:nvSpPr>
          <p:spPr bwMode="auto">
            <a:xfrm>
              <a:off x="2964" y="2208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" name="Line 45"/>
            <p:cNvSpPr>
              <a:spLocks noChangeShapeType="1"/>
            </p:cNvSpPr>
            <p:nvPr/>
          </p:nvSpPr>
          <p:spPr bwMode="auto">
            <a:xfrm>
              <a:off x="3360" y="2208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235826" y="21336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Documents</a:t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5932096" y="427554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Shingles</a:t>
            </a:r>
          </a:p>
        </p:txBody>
      </p:sp>
    </p:spTree>
    <p:extLst>
      <p:ext uri="{BB962C8B-B14F-4D97-AF65-F5344CB8AC3E}">
        <p14:creationId xmlns:p14="http://schemas.microsoft.com/office/powerpoint/2010/main" val="51515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Outline: Finding Similar Columns</a:t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24927" y="1844040"/>
            <a:ext cx="8610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So far:</a:t>
            </a:r>
          </a:p>
          <a:p>
            <a:pPr lvl="1"/>
            <a:r>
              <a:rPr lang="en-US" dirty="0"/>
              <a:t>Documents </a:t>
            </a:r>
            <a:r>
              <a:rPr lang="en-US" dirty="0">
                <a:sym typeface="Symbol"/>
              </a:rPr>
              <a:t> Sets of shingles</a:t>
            </a:r>
          </a:p>
          <a:p>
            <a:pPr lvl="1"/>
            <a:r>
              <a:rPr lang="en-US" dirty="0">
                <a:sym typeface="Symbol"/>
              </a:rPr>
              <a:t>Represent sets as </a:t>
            </a:r>
            <a:r>
              <a:rPr lang="en-US" dirty="0" err="1">
                <a:sym typeface="Symbol"/>
              </a:rPr>
              <a:t>boolean</a:t>
            </a:r>
            <a:r>
              <a:rPr lang="en-US" dirty="0">
                <a:sym typeface="Symbol"/>
              </a:rPr>
              <a:t> vectors in a matrix</a:t>
            </a:r>
          </a:p>
          <a:p>
            <a:r>
              <a:rPr lang="en-US" b="1" dirty="0">
                <a:solidFill>
                  <a:srgbClr val="0000FF"/>
                </a:solidFill>
                <a:sym typeface="Symbol"/>
              </a:rPr>
              <a:t>Next goal: </a:t>
            </a:r>
            <a:r>
              <a:rPr lang="en-US" b="1" dirty="0">
                <a:solidFill>
                  <a:srgbClr val="FF0066"/>
                </a:solidFill>
                <a:sym typeface="Symbol"/>
              </a:rPr>
              <a:t>Find similar columns while computing small signatures</a:t>
            </a:r>
          </a:p>
          <a:p>
            <a:pPr lvl="1"/>
            <a:r>
              <a:rPr lang="en-US" b="1" dirty="0">
                <a:sym typeface="Symbol"/>
              </a:rPr>
              <a:t>Similarity of columns == similarity of signatures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50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799DD246-9220-E049-B5AD-413A42896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5350" y="2370131"/>
            <a:ext cx="685255" cy="68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00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dirty="0"/>
              <a:t>Outline: Finding Similar Columns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10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  <a:sym typeface="Symbol"/>
              </a:rPr>
              <a:t>Next Goal: </a:t>
            </a:r>
            <a:r>
              <a:rPr lang="en-US" b="1" dirty="0">
                <a:solidFill>
                  <a:srgbClr val="FF0066"/>
                </a:solidFill>
                <a:sym typeface="Symbol"/>
              </a:rPr>
              <a:t>Find similar columns, Small signatures</a:t>
            </a:r>
            <a:endParaRPr lang="en-US" b="1" dirty="0">
              <a:solidFill>
                <a:srgbClr val="FF0066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Naïve approach: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1) Signatures of columns: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small summaries </a:t>
            </a:r>
            <a:r>
              <a:rPr lang="en-US" dirty="0"/>
              <a:t>of columns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2) Examine pairs of signatures</a:t>
            </a:r>
            <a:r>
              <a:rPr lang="en-US" dirty="0"/>
              <a:t> to find similar columns</a:t>
            </a:r>
          </a:p>
          <a:p>
            <a:pPr lvl="2"/>
            <a:r>
              <a:rPr lang="en-US" b="1" dirty="0"/>
              <a:t>Essential:</a:t>
            </a:r>
            <a:r>
              <a:rPr lang="en-US" dirty="0"/>
              <a:t> Similarities of signatures and columns are related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3) Optional:</a:t>
            </a:r>
            <a:r>
              <a:rPr lang="en-US" dirty="0"/>
              <a:t> Check that columns with similar signatures are really similar</a:t>
            </a:r>
          </a:p>
          <a:p>
            <a:r>
              <a:rPr lang="en-US" b="1" dirty="0">
                <a:solidFill>
                  <a:srgbClr val="008000"/>
                </a:solidFill>
              </a:rPr>
              <a:t>Warnings:</a:t>
            </a:r>
          </a:p>
          <a:p>
            <a:pPr lvl="1"/>
            <a:r>
              <a:rPr lang="en-US" dirty="0"/>
              <a:t>Comparing all pairs may take too much time</a:t>
            </a:r>
          </a:p>
          <a:p>
            <a:pPr lvl="2"/>
            <a:r>
              <a:rPr lang="en-US" dirty="0"/>
              <a:t>These methods can produce false negatives, and even false positives (if the optional check is not made)</a:t>
            </a:r>
          </a:p>
        </p:txBody>
      </p:sp>
    </p:spTree>
    <p:extLst>
      <p:ext uri="{BB962C8B-B14F-4D97-AF65-F5344CB8AC3E}">
        <p14:creationId xmlns:p14="http://schemas.microsoft.com/office/powerpoint/2010/main" val="328459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Hashing Columns (Signatures)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534400" cy="5562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Key idea: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“hash” each column </a:t>
            </a:r>
            <a:r>
              <a:rPr lang="en-US" b="1" i="1" dirty="0"/>
              <a:t>C</a:t>
            </a:r>
            <a:r>
              <a:rPr lang="en-US" dirty="0"/>
              <a:t> to a small </a:t>
            </a:r>
            <a:r>
              <a:rPr lang="en-US" b="1" i="1" dirty="0">
                <a:solidFill>
                  <a:srgbClr val="D60093"/>
                </a:solidFill>
              </a:rPr>
              <a:t>signature</a:t>
            </a:r>
            <a:r>
              <a:rPr lang="en-US" dirty="0"/>
              <a:t> </a:t>
            </a:r>
            <a:r>
              <a:rPr lang="en-US" b="1" i="1" dirty="0"/>
              <a:t>h(C)</a:t>
            </a:r>
            <a:r>
              <a:rPr lang="en-US" dirty="0"/>
              <a:t>, such that:</a:t>
            </a:r>
          </a:p>
          <a:p>
            <a:pPr lvl="1"/>
            <a:r>
              <a:rPr lang="en-US" b="1" dirty="0"/>
              <a:t>(1)</a:t>
            </a:r>
            <a:r>
              <a:rPr lang="en-US" dirty="0"/>
              <a:t> </a:t>
            </a:r>
            <a:r>
              <a:rPr lang="en-US" b="1" i="1" dirty="0"/>
              <a:t>h(C)</a:t>
            </a:r>
            <a:r>
              <a:rPr lang="en-US" dirty="0"/>
              <a:t> is small enough that the signature fits in RAM</a:t>
            </a:r>
          </a:p>
          <a:p>
            <a:pPr lvl="1"/>
            <a:r>
              <a:rPr lang="en-US" b="1" dirty="0"/>
              <a:t>(2)</a:t>
            </a:r>
            <a:r>
              <a:rPr lang="en-US" dirty="0"/>
              <a:t> </a:t>
            </a:r>
            <a:r>
              <a:rPr lang="en-US" b="1" i="1" dirty="0" err="1">
                <a:solidFill>
                  <a:srgbClr val="00B050"/>
                </a:solidFill>
              </a:rPr>
              <a:t>sim</a:t>
            </a:r>
            <a:r>
              <a:rPr lang="en-US" b="1" i="1" dirty="0">
                <a:solidFill>
                  <a:srgbClr val="00B050"/>
                </a:solidFill>
              </a:rPr>
              <a:t>(C</a:t>
            </a:r>
            <a:r>
              <a:rPr lang="en-US" b="1" i="1" baseline="-25000" dirty="0">
                <a:solidFill>
                  <a:srgbClr val="00B050"/>
                </a:solidFill>
              </a:rPr>
              <a:t>1</a:t>
            </a:r>
            <a:r>
              <a:rPr lang="en-US" b="1" i="1" dirty="0">
                <a:solidFill>
                  <a:srgbClr val="00B050"/>
                </a:solidFill>
              </a:rPr>
              <a:t>, C</a:t>
            </a:r>
            <a:r>
              <a:rPr lang="en-US" b="1" i="1" baseline="-25000" dirty="0">
                <a:solidFill>
                  <a:srgbClr val="00B050"/>
                </a:solidFill>
              </a:rPr>
              <a:t>2</a:t>
            </a:r>
            <a:r>
              <a:rPr lang="en-US" b="1" i="1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rgbClr val="00B050"/>
                </a:solidFill>
              </a:rPr>
              <a:t> is the same as the “similarity” of signatures </a:t>
            </a:r>
            <a:r>
              <a:rPr lang="en-US" b="1" i="1" dirty="0">
                <a:solidFill>
                  <a:srgbClr val="00B050"/>
                </a:solidFill>
              </a:rPr>
              <a:t>h(C</a:t>
            </a:r>
            <a:r>
              <a:rPr lang="en-US" b="1" i="1" baseline="-25000" dirty="0">
                <a:solidFill>
                  <a:srgbClr val="00B050"/>
                </a:solidFill>
              </a:rPr>
              <a:t>1</a:t>
            </a:r>
            <a:r>
              <a:rPr lang="en-US" b="1" i="1" dirty="0">
                <a:solidFill>
                  <a:srgbClr val="00B050"/>
                </a:solidFill>
              </a:rPr>
              <a:t>) </a:t>
            </a:r>
            <a:r>
              <a:rPr lang="en-US" dirty="0">
                <a:solidFill>
                  <a:srgbClr val="00B050"/>
                </a:solidFill>
              </a:rPr>
              <a:t>and </a:t>
            </a:r>
            <a:r>
              <a:rPr lang="en-US" b="1" i="1" dirty="0">
                <a:solidFill>
                  <a:srgbClr val="00B050"/>
                </a:solidFill>
              </a:rPr>
              <a:t>h(C</a:t>
            </a:r>
            <a:r>
              <a:rPr lang="en-US" b="1" i="1" baseline="-25000" dirty="0">
                <a:solidFill>
                  <a:srgbClr val="00B050"/>
                </a:solidFill>
              </a:rPr>
              <a:t>2</a:t>
            </a:r>
            <a:r>
              <a:rPr lang="en-US" b="1" i="1" dirty="0">
                <a:solidFill>
                  <a:srgbClr val="00B050"/>
                </a:solidFill>
              </a:rPr>
              <a:t>)</a:t>
            </a:r>
          </a:p>
          <a:p>
            <a:pPr lvl="8"/>
            <a:endParaRPr lang="en-US" b="1" i="1" dirty="0"/>
          </a:p>
          <a:p>
            <a:r>
              <a:rPr lang="en-US" b="1" dirty="0"/>
              <a:t>Goal: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Find a hash function </a:t>
            </a:r>
            <a:r>
              <a:rPr lang="en-US" b="1" i="1" dirty="0">
                <a:solidFill>
                  <a:srgbClr val="008000"/>
                </a:solidFill>
              </a:rPr>
              <a:t>h(·)</a:t>
            </a:r>
            <a:r>
              <a:rPr lang="en-US" b="1" dirty="0">
                <a:solidFill>
                  <a:srgbClr val="008000"/>
                </a:solidFill>
              </a:rPr>
              <a:t> such that:</a:t>
            </a:r>
          </a:p>
          <a:p>
            <a:pPr lvl="1"/>
            <a:r>
              <a:rPr lang="en-US" dirty="0"/>
              <a:t>If </a:t>
            </a:r>
            <a:r>
              <a:rPr lang="en-US" b="1" i="1" dirty="0" err="1"/>
              <a:t>sim</a:t>
            </a:r>
            <a:r>
              <a:rPr lang="en-US" b="1" i="1" dirty="0"/>
              <a:t>(C</a:t>
            </a:r>
            <a:r>
              <a:rPr lang="en-US" b="1" i="1" baseline="-25000" dirty="0"/>
              <a:t>1</a:t>
            </a:r>
            <a:r>
              <a:rPr lang="en-US" b="1" i="1" dirty="0"/>
              <a:t>,C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  <a:r>
              <a:rPr lang="en-US" dirty="0"/>
              <a:t> is high, then with high prob. </a:t>
            </a:r>
            <a:r>
              <a:rPr lang="en-US" b="1" i="1" dirty="0"/>
              <a:t>h(C</a:t>
            </a:r>
            <a:r>
              <a:rPr lang="en-US" b="1" i="1" baseline="-25000" dirty="0"/>
              <a:t>1</a:t>
            </a:r>
            <a:r>
              <a:rPr lang="en-US" b="1" i="1" dirty="0"/>
              <a:t>) = h(C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</a:p>
          <a:p>
            <a:pPr lvl="1"/>
            <a:r>
              <a:rPr lang="en-US" dirty="0"/>
              <a:t>If </a:t>
            </a:r>
            <a:r>
              <a:rPr lang="en-US" b="1" i="1" dirty="0" err="1"/>
              <a:t>sim</a:t>
            </a:r>
            <a:r>
              <a:rPr lang="en-US" b="1" i="1" dirty="0"/>
              <a:t>(C</a:t>
            </a:r>
            <a:r>
              <a:rPr lang="en-US" b="1" i="1" baseline="-25000" dirty="0"/>
              <a:t>1</a:t>
            </a:r>
            <a:r>
              <a:rPr lang="en-US" b="1" i="1" dirty="0"/>
              <a:t>,C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  <a:r>
              <a:rPr lang="en-US" dirty="0"/>
              <a:t> is low, then with high prob. </a:t>
            </a:r>
            <a:r>
              <a:rPr lang="en-US" b="1" i="1" dirty="0"/>
              <a:t>h(C</a:t>
            </a:r>
            <a:r>
              <a:rPr lang="en-US" b="1" i="1" baseline="-25000" dirty="0"/>
              <a:t>1</a:t>
            </a:r>
            <a:r>
              <a:rPr lang="en-US" b="1" i="1" dirty="0"/>
              <a:t>) ≠ h(C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</a:p>
          <a:p>
            <a:pPr lvl="8"/>
            <a:endParaRPr lang="en-US" b="1" dirty="0">
              <a:solidFill>
                <a:srgbClr val="D60093"/>
              </a:solidFill>
            </a:endParaRPr>
          </a:p>
          <a:p>
            <a:r>
              <a:rPr lang="en-US" b="1" dirty="0">
                <a:solidFill>
                  <a:srgbClr val="D60093"/>
                </a:solidFill>
              </a:rPr>
              <a:t>Hash docs into buckets. Expect that “most” pairs of near duplicate docs hash into the same bucket!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81000" y="3389079"/>
            <a:ext cx="8610600" cy="1752600"/>
          </a:xfrm>
          <a:prstGeom prst="roundRect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Min-Hashing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idx="1"/>
          </p:nvPr>
        </p:nvSpPr>
        <p:spPr>
          <a:xfrm>
            <a:off x="435685" y="1325563"/>
            <a:ext cx="86868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Goal: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b="1" dirty="0">
                <a:solidFill>
                  <a:srgbClr val="FF0066"/>
                </a:solidFill>
              </a:rPr>
              <a:t>Find a hash function </a:t>
            </a:r>
            <a:r>
              <a:rPr lang="en-US" b="1" i="1" dirty="0">
                <a:solidFill>
                  <a:srgbClr val="FF0066"/>
                </a:solidFill>
              </a:rPr>
              <a:t>h(·)</a:t>
            </a:r>
            <a:r>
              <a:rPr lang="en-US" b="1" dirty="0">
                <a:solidFill>
                  <a:srgbClr val="FF0066"/>
                </a:solidFill>
              </a:rPr>
              <a:t> such that:</a:t>
            </a:r>
          </a:p>
          <a:p>
            <a:pPr lvl="1"/>
            <a:r>
              <a:rPr lang="en-US" dirty="0"/>
              <a:t>if </a:t>
            </a:r>
            <a:r>
              <a:rPr lang="en-US" b="1" i="1" dirty="0" err="1"/>
              <a:t>sim</a:t>
            </a:r>
            <a:r>
              <a:rPr lang="en-US" b="1" i="1" dirty="0"/>
              <a:t>(C</a:t>
            </a:r>
            <a:r>
              <a:rPr lang="en-US" b="1" i="1" baseline="-25000" dirty="0"/>
              <a:t>1</a:t>
            </a:r>
            <a:r>
              <a:rPr lang="en-US" b="1" i="1" dirty="0"/>
              <a:t>,C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  <a:r>
              <a:rPr lang="en-US" dirty="0"/>
              <a:t> is high, then with high prob. </a:t>
            </a:r>
            <a:r>
              <a:rPr lang="en-US" b="1" i="1" dirty="0"/>
              <a:t>h(C</a:t>
            </a:r>
            <a:r>
              <a:rPr lang="en-US" b="1" i="1" baseline="-25000" dirty="0"/>
              <a:t>1</a:t>
            </a:r>
            <a:r>
              <a:rPr lang="en-US" b="1" i="1" dirty="0"/>
              <a:t>) = h(C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</a:p>
          <a:p>
            <a:pPr lvl="1"/>
            <a:r>
              <a:rPr lang="en-US" dirty="0"/>
              <a:t>if </a:t>
            </a:r>
            <a:r>
              <a:rPr lang="en-US" b="1" i="1" dirty="0" err="1"/>
              <a:t>sim</a:t>
            </a:r>
            <a:r>
              <a:rPr lang="en-US" b="1" i="1" dirty="0"/>
              <a:t>(C</a:t>
            </a:r>
            <a:r>
              <a:rPr lang="en-US" b="1" i="1" baseline="-25000" dirty="0"/>
              <a:t>1</a:t>
            </a:r>
            <a:r>
              <a:rPr lang="en-US" b="1" i="1" dirty="0"/>
              <a:t>,C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  <a:r>
              <a:rPr lang="en-US" dirty="0"/>
              <a:t> is low, then with high prob. </a:t>
            </a:r>
            <a:r>
              <a:rPr lang="en-US" b="1" i="1" dirty="0"/>
              <a:t>h(C</a:t>
            </a:r>
            <a:r>
              <a:rPr lang="en-US" b="1" i="1" baseline="-25000" dirty="0"/>
              <a:t>1</a:t>
            </a:r>
            <a:r>
              <a:rPr lang="en-US" b="1" i="1" dirty="0"/>
              <a:t>) ≠ h(C</a:t>
            </a:r>
            <a:r>
              <a:rPr lang="en-US" b="1" i="1" baseline="-25000" dirty="0"/>
              <a:t>2</a:t>
            </a:r>
            <a:r>
              <a:rPr lang="en-US" b="1" i="1" dirty="0"/>
              <a:t>)</a:t>
            </a:r>
          </a:p>
          <a:p>
            <a:pPr lvl="8"/>
            <a:endParaRPr lang="en-US" b="1" dirty="0">
              <a:solidFill>
                <a:srgbClr val="D60093"/>
              </a:solidFill>
            </a:endParaRPr>
          </a:p>
          <a:p>
            <a:r>
              <a:rPr lang="en-US" b="1" dirty="0">
                <a:solidFill>
                  <a:srgbClr val="D60093"/>
                </a:solidFill>
              </a:rPr>
              <a:t>Clearly, the hash function depends on </a:t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dirty="0">
                <a:solidFill>
                  <a:srgbClr val="D60093"/>
                </a:solidFill>
              </a:rPr>
              <a:t>the similarity metric:</a:t>
            </a:r>
          </a:p>
          <a:p>
            <a:pPr lvl="1"/>
            <a:r>
              <a:rPr lang="en-US" dirty="0"/>
              <a:t>Not all similarity metrics have a suitable </a:t>
            </a:r>
            <a:br>
              <a:rPr lang="en-US" dirty="0"/>
            </a:br>
            <a:r>
              <a:rPr lang="en-US" dirty="0"/>
              <a:t>hash function</a:t>
            </a:r>
          </a:p>
          <a:p>
            <a:r>
              <a:rPr lang="en-US" b="1" dirty="0"/>
              <a:t>There is a suitable hash function for </a:t>
            </a:r>
            <a:br>
              <a:rPr lang="en-US" b="1" dirty="0"/>
            </a:br>
            <a:r>
              <a:rPr lang="en-US" b="1" dirty="0"/>
              <a:t>the </a:t>
            </a:r>
            <a:r>
              <a:rPr lang="en-US" b="1" dirty="0" err="1"/>
              <a:t>Jaccard</a:t>
            </a:r>
            <a:r>
              <a:rPr lang="en-US" b="1" dirty="0"/>
              <a:t> similarity: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dirty="0"/>
              <a:t>It is called </a:t>
            </a:r>
            <a:r>
              <a:rPr lang="en-US" b="1" dirty="0">
                <a:solidFill>
                  <a:srgbClr val="D60093"/>
                </a:solidFill>
              </a:rPr>
              <a:t>Min-Hashing</a:t>
            </a:r>
            <a:r>
              <a:rPr lang="en-US" dirty="0">
                <a:solidFill>
                  <a:srgbClr val="D6009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71689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Min-Hashing</a:t>
            </a:r>
            <a:endParaRPr lang="en-US" i="1" dirty="0">
              <a:solidFill>
                <a:srgbClr val="FF0066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Imagine the rows of the </a:t>
            </a:r>
            <a:r>
              <a:rPr lang="en-US" dirty="0" err="1"/>
              <a:t>boolean</a:t>
            </a:r>
            <a:r>
              <a:rPr lang="en-US" dirty="0"/>
              <a:t> matrix permuted under </a:t>
            </a:r>
            <a:r>
              <a:rPr lang="en-US" b="1" dirty="0">
                <a:solidFill>
                  <a:srgbClr val="FF0066"/>
                </a:solidFill>
              </a:rPr>
              <a:t>random permutation </a:t>
            </a:r>
            <a:r>
              <a:rPr lang="en-US" b="1" i="1" dirty="0">
                <a:sym typeface="Symbol"/>
              </a:rPr>
              <a:t></a:t>
            </a:r>
            <a:endParaRPr lang="en-US" b="1" i="1" dirty="0"/>
          </a:p>
          <a:p>
            <a:pPr lvl="8"/>
            <a:endParaRPr lang="en-US" dirty="0"/>
          </a:p>
          <a:p>
            <a:r>
              <a:rPr lang="en-US" dirty="0"/>
              <a:t>Define a </a:t>
            </a:r>
            <a:r>
              <a:rPr lang="en-US" b="1" dirty="0">
                <a:solidFill>
                  <a:srgbClr val="D60093"/>
                </a:solidFill>
              </a:rPr>
              <a:t>“hash” function </a:t>
            </a:r>
            <a:r>
              <a:rPr lang="en-US" b="1" i="1" dirty="0">
                <a:solidFill>
                  <a:srgbClr val="D60093"/>
                </a:solidFill>
              </a:rPr>
              <a:t>h</a:t>
            </a:r>
            <a:r>
              <a:rPr lang="en-US" b="1" i="1" baseline="-25000" dirty="0">
                <a:solidFill>
                  <a:srgbClr val="D60093"/>
                </a:solidFill>
                <a:sym typeface="Symbol"/>
              </a:rPr>
              <a:t></a:t>
            </a:r>
            <a:r>
              <a:rPr lang="en-US" b="1" i="1" dirty="0">
                <a:solidFill>
                  <a:srgbClr val="D60093"/>
                </a:solidFill>
              </a:rPr>
              <a:t>(C)</a:t>
            </a:r>
            <a:r>
              <a:rPr lang="en-US" b="1" dirty="0">
                <a:solidFill>
                  <a:srgbClr val="D60093"/>
                </a:solidFill>
              </a:rPr>
              <a:t> </a:t>
            </a:r>
            <a:r>
              <a:rPr lang="en-US" dirty="0"/>
              <a:t>= the index of the </a:t>
            </a:r>
            <a:r>
              <a:rPr lang="en-US" b="1" dirty="0"/>
              <a:t>first</a:t>
            </a:r>
            <a:r>
              <a:rPr lang="en-US" dirty="0"/>
              <a:t> (in the permuted order </a:t>
            </a:r>
            <a:r>
              <a:rPr lang="en-US" b="1" dirty="0">
                <a:sym typeface="Symbol"/>
              </a:rPr>
              <a:t></a:t>
            </a:r>
            <a:r>
              <a:rPr lang="en-US" dirty="0"/>
              <a:t>) row in which column </a:t>
            </a:r>
            <a:r>
              <a:rPr lang="en-US" b="1" i="1" dirty="0"/>
              <a:t>C</a:t>
            </a:r>
            <a:r>
              <a:rPr lang="en-US" dirty="0"/>
              <a:t> has value </a:t>
            </a:r>
            <a:r>
              <a:rPr lang="en-US" b="1" dirty="0"/>
              <a:t>1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b="1" dirty="0"/>
              <a:t>		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h</a:t>
            </a:r>
            <a:r>
              <a:rPr lang="en-US" b="1" i="1" baseline="-25000" dirty="0">
                <a:latin typeface="Arial" pitchFamily="34" charset="0"/>
                <a:cs typeface="Arial" pitchFamily="34" charset="0"/>
                <a:sym typeface="Symbol"/>
              </a:rPr>
              <a:t> 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(C) = min</a:t>
            </a:r>
            <a:r>
              <a:rPr lang="en-US" b="1" i="1" baseline="-25000" dirty="0">
                <a:latin typeface="Arial" pitchFamily="34" charset="0"/>
                <a:cs typeface="Arial" pitchFamily="34" charset="0"/>
                <a:sym typeface="Symbol"/>
              </a:rPr>
              <a:t>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i="1" dirty="0">
                <a:latin typeface="Arial" pitchFamily="34" charset="0"/>
                <a:cs typeface="Arial" pitchFamily="34" charset="0"/>
                <a:sym typeface="Symbol"/>
              </a:rPr>
              <a:t>(C)</a:t>
            </a:r>
            <a:endParaRPr lang="en-US" b="1" i="1" dirty="0">
              <a:latin typeface="Arial" pitchFamily="34" charset="0"/>
              <a:cs typeface="Arial" pitchFamily="34" charset="0"/>
            </a:endParaRPr>
          </a:p>
          <a:p>
            <a:pPr lvl="8"/>
            <a:endParaRPr lang="en-US" dirty="0"/>
          </a:p>
          <a:p>
            <a:r>
              <a:rPr lang="en-US" dirty="0">
                <a:solidFill>
                  <a:srgbClr val="008000"/>
                </a:solidFill>
              </a:rPr>
              <a:t>Use several (e.g., 100) independent hash functions (that is, permutations) to create a signature of a column</a:t>
            </a:r>
          </a:p>
        </p:txBody>
      </p:sp>
    </p:spTree>
    <p:extLst>
      <p:ext uri="{BB962C8B-B14F-4D97-AF65-F5344CB8AC3E}">
        <p14:creationId xmlns:p14="http://schemas.microsoft.com/office/powerpoint/2010/main" val="4104623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Min-Hashing Example</a:t>
            </a:r>
          </a:p>
        </p:txBody>
      </p:sp>
      <p:graphicFrame>
        <p:nvGraphicFramePr>
          <p:cNvPr id="37934" name="Group 46"/>
          <p:cNvGraphicFramePr>
            <a:graphicFrameLocks noGrp="1"/>
          </p:cNvGraphicFramePr>
          <p:nvPr/>
        </p:nvGraphicFramePr>
        <p:xfrm>
          <a:off x="1371600" y="2586037"/>
          <a:ext cx="381000" cy="4089401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800600" y="2205037"/>
            <a:ext cx="3505200" cy="2667000"/>
            <a:chOff x="3024" y="1296"/>
            <a:chExt cx="2208" cy="1680"/>
          </a:xfrm>
        </p:grpSpPr>
        <p:sp>
          <p:nvSpPr>
            <p:cNvPr id="37955" name="Text Box 67"/>
            <p:cNvSpPr txBox="1">
              <a:spLocks noChangeArrowheads="1"/>
            </p:cNvSpPr>
            <p:nvPr/>
          </p:nvSpPr>
          <p:spPr bwMode="auto">
            <a:xfrm>
              <a:off x="3796" y="1296"/>
              <a:ext cx="132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Signature matrix </a:t>
              </a:r>
              <a:r>
                <a:rPr lang="en-US" b="1" i="1" dirty="0">
                  <a:solidFill>
                    <a:srgbClr val="008000"/>
                  </a:solidFill>
                </a:rPr>
                <a:t>M</a:t>
              </a:r>
            </a:p>
          </p:txBody>
        </p:sp>
        <p:sp>
          <p:nvSpPr>
            <p:cNvPr id="37956" name="AutoShape 68"/>
            <p:cNvSpPr>
              <a:spLocks noChangeArrowheads="1"/>
            </p:cNvSpPr>
            <p:nvPr/>
          </p:nvSpPr>
          <p:spPr bwMode="auto">
            <a:xfrm>
              <a:off x="3024" y="2640"/>
              <a:ext cx="480" cy="336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57" name="Rectangle 69"/>
            <p:cNvSpPr>
              <a:spLocks noChangeArrowheads="1"/>
            </p:cNvSpPr>
            <p:nvPr/>
          </p:nvSpPr>
          <p:spPr bwMode="auto">
            <a:xfrm>
              <a:off x="487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58" name="Rectangle 70"/>
            <p:cNvSpPr>
              <a:spLocks noChangeArrowheads="1"/>
            </p:cNvSpPr>
            <p:nvPr/>
          </p:nvSpPr>
          <p:spPr bwMode="auto">
            <a:xfrm>
              <a:off x="451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7959" name="Rectangle 71"/>
            <p:cNvSpPr>
              <a:spLocks noChangeArrowheads="1"/>
            </p:cNvSpPr>
            <p:nvPr/>
          </p:nvSpPr>
          <p:spPr bwMode="auto">
            <a:xfrm>
              <a:off x="415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60" name="Rectangle 72"/>
            <p:cNvSpPr>
              <a:spLocks noChangeArrowheads="1"/>
            </p:cNvSpPr>
            <p:nvPr/>
          </p:nvSpPr>
          <p:spPr bwMode="auto">
            <a:xfrm>
              <a:off x="3792" y="1632"/>
              <a:ext cx="360" cy="368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37961" name="Line 73"/>
            <p:cNvSpPr>
              <a:spLocks noChangeShapeType="1"/>
            </p:cNvSpPr>
            <p:nvPr/>
          </p:nvSpPr>
          <p:spPr bwMode="auto">
            <a:xfrm>
              <a:off x="3792" y="1632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2" name="Line 74"/>
            <p:cNvSpPr>
              <a:spLocks noChangeShapeType="1"/>
            </p:cNvSpPr>
            <p:nvPr/>
          </p:nvSpPr>
          <p:spPr bwMode="auto">
            <a:xfrm>
              <a:off x="3792" y="2000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3" name="Line 75"/>
            <p:cNvSpPr>
              <a:spLocks noChangeShapeType="1"/>
            </p:cNvSpPr>
            <p:nvPr/>
          </p:nvSpPr>
          <p:spPr bwMode="auto">
            <a:xfrm>
              <a:off x="3792" y="16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4" name="Line 76"/>
            <p:cNvSpPr>
              <a:spLocks noChangeShapeType="1"/>
            </p:cNvSpPr>
            <p:nvPr/>
          </p:nvSpPr>
          <p:spPr bwMode="auto">
            <a:xfrm>
              <a:off x="4152" y="16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5" name="Line 77"/>
            <p:cNvSpPr>
              <a:spLocks noChangeShapeType="1"/>
            </p:cNvSpPr>
            <p:nvPr/>
          </p:nvSpPr>
          <p:spPr bwMode="auto">
            <a:xfrm>
              <a:off x="4512" y="16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6" name="Line 78"/>
            <p:cNvSpPr>
              <a:spLocks noChangeShapeType="1"/>
            </p:cNvSpPr>
            <p:nvPr/>
          </p:nvSpPr>
          <p:spPr bwMode="auto">
            <a:xfrm>
              <a:off x="4872" y="16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67" name="Line 79"/>
            <p:cNvSpPr>
              <a:spLocks noChangeShapeType="1"/>
            </p:cNvSpPr>
            <p:nvPr/>
          </p:nvSpPr>
          <p:spPr bwMode="auto">
            <a:xfrm>
              <a:off x="5232" y="16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914400" y="2586037"/>
            <a:ext cx="7391400" cy="4089400"/>
            <a:chOff x="576" y="1536"/>
            <a:chExt cx="4656" cy="2576"/>
          </a:xfrm>
        </p:grpSpPr>
        <p:sp>
          <p:nvSpPr>
            <p:cNvPr id="37969" name="Rectangle 81"/>
            <p:cNvSpPr>
              <a:spLocks noChangeArrowheads="1"/>
            </p:cNvSpPr>
            <p:nvPr/>
          </p:nvSpPr>
          <p:spPr bwMode="auto">
            <a:xfrm>
              <a:off x="576" y="3746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5</a:t>
              </a:r>
            </a:p>
          </p:txBody>
        </p:sp>
        <p:sp>
          <p:nvSpPr>
            <p:cNvPr id="37970" name="Rectangle 82"/>
            <p:cNvSpPr>
              <a:spLocks noChangeArrowheads="1"/>
            </p:cNvSpPr>
            <p:nvPr/>
          </p:nvSpPr>
          <p:spPr bwMode="auto">
            <a:xfrm>
              <a:off x="576" y="3381"/>
              <a:ext cx="240" cy="36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7</a:t>
              </a:r>
            </a:p>
          </p:txBody>
        </p:sp>
        <p:sp>
          <p:nvSpPr>
            <p:cNvPr id="37971" name="Rectangle 83"/>
            <p:cNvSpPr>
              <a:spLocks noChangeArrowheads="1"/>
            </p:cNvSpPr>
            <p:nvPr/>
          </p:nvSpPr>
          <p:spPr bwMode="auto">
            <a:xfrm>
              <a:off x="576" y="3015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6</a:t>
              </a:r>
            </a:p>
          </p:txBody>
        </p:sp>
        <p:sp>
          <p:nvSpPr>
            <p:cNvPr id="37972" name="Rectangle 84"/>
            <p:cNvSpPr>
              <a:spLocks noChangeArrowheads="1"/>
            </p:cNvSpPr>
            <p:nvPr/>
          </p:nvSpPr>
          <p:spPr bwMode="auto">
            <a:xfrm>
              <a:off x="576" y="2649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3</a:t>
              </a:r>
            </a:p>
          </p:txBody>
        </p:sp>
        <p:sp>
          <p:nvSpPr>
            <p:cNvPr id="37973" name="Rectangle 85"/>
            <p:cNvSpPr>
              <a:spLocks noChangeArrowheads="1"/>
            </p:cNvSpPr>
            <p:nvPr/>
          </p:nvSpPr>
          <p:spPr bwMode="auto">
            <a:xfrm>
              <a:off x="576" y="2283"/>
              <a:ext cx="240" cy="36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7974" name="Rectangle 86"/>
            <p:cNvSpPr>
              <a:spLocks noChangeArrowheads="1"/>
            </p:cNvSpPr>
            <p:nvPr/>
          </p:nvSpPr>
          <p:spPr bwMode="auto">
            <a:xfrm>
              <a:off x="576" y="1918"/>
              <a:ext cx="240" cy="36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7975" name="Rectangle 87"/>
            <p:cNvSpPr>
              <a:spLocks noChangeArrowheads="1"/>
            </p:cNvSpPr>
            <p:nvPr/>
          </p:nvSpPr>
          <p:spPr bwMode="auto">
            <a:xfrm>
              <a:off x="576" y="1536"/>
              <a:ext cx="240" cy="38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37976" name="Line 88"/>
            <p:cNvSpPr>
              <a:spLocks noChangeShapeType="1"/>
            </p:cNvSpPr>
            <p:nvPr/>
          </p:nvSpPr>
          <p:spPr bwMode="auto">
            <a:xfrm>
              <a:off x="576" y="1536"/>
              <a:ext cx="2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77" name="Line 89"/>
            <p:cNvSpPr>
              <a:spLocks noChangeShapeType="1"/>
            </p:cNvSpPr>
            <p:nvPr/>
          </p:nvSpPr>
          <p:spPr bwMode="auto">
            <a:xfrm>
              <a:off x="576" y="1918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78" name="Line 90"/>
            <p:cNvSpPr>
              <a:spLocks noChangeShapeType="1"/>
            </p:cNvSpPr>
            <p:nvPr/>
          </p:nvSpPr>
          <p:spPr bwMode="auto">
            <a:xfrm>
              <a:off x="576" y="2283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79" name="Line 91"/>
            <p:cNvSpPr>
              <a:spLocks noChangeShapeType="1"/>
            </p:cNvSpPr>
            <p:nvPr/>
          </p:nvSpPr>
          <p:spPr bwMode="auto">
            <a:xfrm>
              <a:off x="576" y="2649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0" name="Line 92"/>
            <p:cNvSpPr>
              <a:spLocks noChangeShapeType="1"/>
            </p:cNvSpPr>
            <p:nvPr/>
          </p:nvSpPr>
          <p:spPr bwMode="auto">
            <a:xfrm>
              <a:off x="576" y="3015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1" name="Line 93"/>
            <p:cNvSpPr>
              <a:spLocks noChangeShapeType="1"/>
            </p:cNvSpPr>
            <p:nvPr/>
          </p:nvSpPr>
          <p:spPr bwMode="auto">
            <a:xfrm>
              <a:off x="576" y="3381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2" name="Line 94"/>
            <p:cNvSpPr>
              <a:spLocks noChangeShapeType="1"/>
            </p:cNvSpPr>
            <p:nvPr/>
          </p:nvSpPr>
          <p:spPr bwMode="auto">
            <a:xfrm>
              <a:off x="576" y="374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3" name="Line 95"/>
            <p:cNvSpPr>
              <a:spLocks noChangeShapeType="1"/>
            </p:cNvSpPr>
            <p:nvPr/>
          </p:nvSpPr>
          <p:spPr bwMode="auto">
            <a:xfrm>
              <a:off x="576" y="4112"/>
              <a:ext cx="2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4" name="Line 96"/>
            <p:cNvSpPr>
              <a:spLocks noChangeShapeType="1"/>
            </p:cNvSpPr>
            <p:nvPr/>
          </p:nvSpPr>
          <p:spPr bwMode="auto">
            <a:xfrm>
              <a:off x="576" y="1536"/>
              <a:ext cx="0" cy="257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5" name="Line 97"/>
            <p:cNvSpPr>
              <a:spLocks noChangeShapeType="1"/>
            </p:cNvSpPr>
            <p:nvPr/>
          </p:nvSpPr>
          <p:spPr bwMode="auto">
            <a:xfrm>
              <a:off x="816" y="2649"/>
              <a:ext cx="0" cy="3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6" name="Line 98"/>
            <p:cNvSpPr>
              <a:spLocks noChangeShapeType="1"/>
            </p:cNvSpPr>
            <p:nvPr/>
          </p:nvSpPr>
          <p:spPr bwMode="auto">
            <a:xfrm>
              <a:off x="816" y="1536"/>
              <a:ext cx="0" cy="111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7" name="Line 99"/>
            <p:cNvSpPr>
              <a:spLocks noChangeShapeType="1"/>
            </p:cNvSpPr>
            <p:nvPr/>
          </p:nvSpPr>
          <p:spPr bwMode="auto">
            <a:xfrm>
              <a:off x="816" y="2631"/>
              <a:ext cx="0" cy="148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88" name="Rectangle 100"/>
            <p:cNvSpPr>
              <a:spLocks noChangeArrowheads="1"/>
            </p:cNvSpPr>
            <p:nvPr/>
          </p:nvSpPr>
          <p:spPr bwMode="auto">
            <a:xfrm>
              <a:off x="487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89" name="Rectangle 101"/>
            <p:cNvSpPr>
              <a:spLocks noChangeArrowheads="1"/>
            </p:cNvSpPr>
            <p:nvPr/>
          </p:nvSpPr>
          <p:spPr bwMode="auto">
            <a:xfrm>
              <a:off x="451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37990" name="Rectangle 102"/>
            <p:cNvSpPr>
              <a:spLocks noChangeArrowheads="1"/>
            </p:cNvSpPr>
            <p:nvPr/>
          </p:nvSpPr>
          <p:spPr bwMode="auto">
            <a:xfrm>
              <a:off x="415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91" name="Rectangle 103"/>
            <p:cNvSpPr>
              <a:spLocks noChangeArrowheads="1"/>
            </p:cNvSpPr>
            <p:nvPr/>
          </p:nvSpPr>
          <p:spPr bwMode="auto">
            <a:xfrm>
              <a:off x="3792" y="2016"/>
              <a:ext cx="360" cy="3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7992" name="Line 104"/>
            <p:cNvSpPr>
              <a:spLocks noChangeShapeType="1"/>
            </p:cNvSpPr>
            <p:nvPr/>
          </p:nvSpPr>
          <p:spPr bwMode="auto">
            <a:xfrm>
              <a:off x="3792" y="2016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3" name="Line 105"/>
            <p:cNvSpPr>
              <a:spLocks noChangeShapeType="1"/>
            </p:cNvSpPr>
            <p:nvPr/>
          </p:nvSpPr>
          <p:spPr bwMode="auto">
            <a:xfrm>
              <a:off x="3792" y="2384"/>
              <a:ext cx="144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4" name="Line 106"/>
            <p:cNvSpPr>
              <a:spLocks noChangeShapeType="1"/>
            </p:cNvSpPr>
            <p:nvPr/>
          </p:nvSpPr>
          <p:spPr bwMode="auto">
            <a:xfrm>
              <a:off x="3792" y="2016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5" name="Line 107"/>
            <p:cNvSpPr>
              <a:spLocks noChangeShapeType="1"/>
            </p:cNvSpPr>
            <p:nvPr/>
          </p:nvSpPr>
          <p:spPr bwMode="auto">
            <a:xfrm>
              <a:off x="4152" y="2016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6" name="Line 108"/>
            <p:cNvSpPr>
              <a:spLocks noChangeShapeType="1"/>
            </p:cNvSpPr>
            <p:nvPr/>
          </p:nvSpPr>
          <p:spPr bwMode="auto">
            <a:xfrm>
              <a:off x="4512" y="2016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7" name="Line 109"/>
            <p:cNvSpPr>
              <a:spLocks noChangeShapeType="1"/>
            </p:cNvSpPr>
            <p:nvPr/>
          </p:nvSpPr>
          <p:spPr bwMode="auto">
            <a:xfrm>
              <a:off x="4872" y="2016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98" name="Line 110"/>
            <p:cNvSpPr>
              <a:spLocks noChangeShapeType="1"/>
            </p:cNvSpPr>
            <p:nvPr/>
          </p:nvSpPr>
          <p:spPr bwMode="auto">
            <a:xfrm>
              <a:off x="5232" y="2016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1000" y="2586037"/>
            <a:ext cx="381000" cy="4089401"/>
            <a:chOff x="381000" y="2586037"/>
            <a:chExt cx="381000" cy="4089401"/>
          </a:xfrm>
        </p:grpSpPr>
        <p:sp>
          <p:nvSpPr>
            <p:cNvPr id="38000" name="Rectangle 112"/>
            <p:cNvSpPr>
              <a:spLocks noChangeArrowheads="1"/>
            </p:cNvSpPr>
            <p:nvPr/>
          </p:nvSpPr>
          <p:spPr bwMode="auto">
            <a:xfrm>
              <a:off x="381000" y="6094412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4</a:t>
              </a:r>
            </a:p>
          </p:txBody>
        </p:sp>
        <p:sp>
          <p:nvSpPr>
            <p:cNvPr id="38001" name="Rectangle 113"/>
            <p:cNvSpPr>
              <a:spLocks noChangeArrowheads="1"/>
            </p:cNvSpPr>
            <p:nvPr/>
          </p:nvSpPr>
          <p:spPr bwMode="auto">
            <a:xfrm>
              <a:off x="381000" y="5514975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5</a:t>
              </a:r>
            </a:p>
          </p:txBody>
        </p:sp>
        <p:sp>
          <p:nvSpPr>
            <p:cNvPr id="38002" name="Rectangle 114"/>
            <p:cNvSpPr>
              <a:spLocks noChangeArrowheads="1"/>
            </p:cNvSpPr>
            <p:nvPr/>
          </p:nvSpPr>
          <p:spPr bwMode="auto">
            <a:xfrm>
              <a:off x="381000" y="493395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1</a:t>
              </a:r>
            </a:p>
          </p:txBody>
        </p:sp>
        <p:sp>
          <p:nvSpPr>
            <p:cNvPr id="38003" name="Rectangle 115"/>
            <p:cNvSpPr>
              <a:spLocks noChangeArrowheads="1"/>
            </p:cNvSpPr>
            <p:nvPr/>
          </p:nvSpPr>
          <p:spPr bwMode="auto">
            <a:xfrm>
              <a:off x="381000" y="4352925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6</a:t>
              </a:r>
            </a:p>
          </p:txBody>
        </p:sp>
        <p:sp>
          <p:nvSpPr>
            <p:cNvPr id="38004" name="Rectangle 116"/>
            <p:cNvSpPr>
              <a:spLocks noChangeArrowheads="1"/>
            </p:cNvSpPr>
            <p:nvPr/>
          </p:nvSpPr>
          <p:spPr bwMode="auto">
            <a:xfrm>
              <a:off x="381000" y="377190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7</a:t>
              </a:r>
            </a:p>
          </p:txBody>
        </p:sp>
        <p:sp>
          <p:nvSpPr>
            <p:cNvPr id="38005" name="Rectangle 117"/>
            <p:cNvSpPr>
              <a:spLocks noChangeArrowheads="1"/>
            </p:cNvSpPr>
            <p:nvPr/>
          </p:nvSpPr>
          <p:spPr bwMode="auto">
            <a:xfrm>
              <a:off x="381000" y="3192462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3</a:t>
              </a:r>
            </a:p>
          </p:txBody>
        </p:sp>
        <p:sp>
          <p:nvSpPr>
            <p:cNvPr id="38006" name="Rectangle 118"/>
            <p:cNvSpPr>
              <a:spLocks noChangeArrowheads="1"/>
            </p:cNvSpPr>
            <p:nvPr/>
          </p:nvSpPr>
          <p:spPr bwMode="auto">
            <a:xfrm>
              <a:off x="381000" y="2586037"/>
              <a:ext cx="381000" cy="606425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2</a:t>
              </a:r>
            </a:p>
          </p:txBody>
        </p:sp>
        <p:sp>
          <p:nvSpPr>
            <p:cNvPr id="38007" name="Line 119"/>
            <p:cNvSpPr>
              <a:spLocks noChangeShapeType="1"/>
            </p:cNvSpPr>
            <p:nvPr/>
          </p:nvSpPr>
          <p:spPr bwMode="auto">
            <a:xfrm>
              <a:off x="381000" y="25860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08" name="Line 120"/>
            <p:cNvSpPr>
              <a:spLocks noChangeShapeType="1"/>
            </p:cNvSpPr>
            <p:nvPr/>
          </p:nvSpPr>
          <p:spPr bwMode="auto">
            <a:xfrm>
              <a:off x="381000" y="319246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09" name="Line 121"/>
            <p:cNvSpPr>
              <a:spLocks noChangeShapeType="1"/>
            </p:cNvSpPr>
            <p:nvPr/>
          </p:nvSpPr>
          <p:spPr bwMode="auto">
            <a:xfrm>
              <a:off x="381000" y="37719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0" name="Line 122"/>
            <p:cNvSpPr>
              <a:spLocks noChangeShapeType="1"/>
            </p:cNvSpPr>
            <p:nvPr/>
          </p:nvSpPr>
          <p:spPr bwMode="auto">
            <a:xfrm>
              <a:off x="381000" y="435292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1" name="Line 123"/>
            <p:cNvSpPr>
              <a:spLocks noChangeShapeType="1"/>
            </p:cNvSpPr>
            <p:nvPr/>
          </p:nvSpPr>
          <p:spPr bwMode="auto">
            <a:xfrm>
              <a:off x="381000" y="493395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2" name="Line 124"/>
            <p:cNvSpPr>
              <a:spLocks noChangeShapeType="1"/>
            </p:cNvSpPr>
            <p:nvPr/>
          </p:nvSpPr>
          <p:spPr bwMode="auto">
            <a:xfrm>
              <a:off x="381000" y="551497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3" name="Line 125"/>
            <p:cNvSpPr>
              <a:spLocks noChangeShapeType="1"/>
            </p:cNvSpPr>
            <p:nvPr/>
          </p:nvSpPr>
          <p:spPr bwMode="auto">
            <a:xfrm>
              <a:off x="381000" y="609441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4" name="Line 126"/>
            <p:cNvSpPr>
              <a:spLocks noChangeShapeType="1"/>
            </p:cNvSpPr>
            <p:nvPr/>
          </p:nvSpPr>
          <p:spPr bwMode="auto">
            <a:xfrm>
              <a:off x="381000" y="66754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5" name="Line 127"/>
            <p:cNvSpPr>
              <a:spLocks noChangeShapeType="1"/>
            </p:cNvSpPr>
            <p:nvPr/>
          </p:nvSpPr>
          <p:spPr bwMode="auto">
            <a:xfrm>
              <a:off x="381000" y="2586037"/>
              <a:ext cx="0" cy="40894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6" name="Line 128"/>
            <p:cNvSpPr>
              <a:spLocks noChangeShapeType="1"/>
            </p:cNvSpPr>
            <p:nvPr/>
          </p:nvSpPr>
          <p:spPr bwMode="auto">
            <a:xfrm>
              <a:off x="762000" y="4352925"/>
              <a:ext cx="0" cy="581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7" name="Line 129"/>
            <p:cNvSpPr>
              <a:spLocks noChangeShapeType="1"/>
            </p:cNvSpPr>
            <p:nvPr/>
          </p:nvSpPr>
          <p:spPr bwMode="auto">
            <a:xfrm>
              <a:off x="762000" y="2586037"/>
              <a:ext cx="0" cy="17668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18" name="Line 130"/>
            <p:cNvSpPr>
              <a:spLocks noChangeShapeType="1"/>
            </p:cNvSpPr>
            <p:nvPr/>
          </p:nvSpPr>
          <p:spPr bwMode="auto">
            <a:xfrm>
              <a:off x="762000" y="4324350"/>
              <a:ext cx="0" cy="23510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19800" y="3957637"/>
            <a:ext cx="2286000" cy="584200"/>
            <a:chOff x="6019800" y="3957637"/>
            <a:chExt cx="2286000" cy="584200"/>
          </a:xfrm>
        </p:grpSpPr>
        <p:sp>
          <p:nvSpPr>
            <p:cNvPr id="38019" name="Rectangle 131"/>
            <p:cNvSpPr>
              <a:spLocks noChangeArrowheads="1"/>
            </p:cNvSpPr>
            <p:nvPr/>
          </p:nvSpPr>
          <p:spPr bwMode="auto">
            <a:xfrm>
              <a:off x="7734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8020" name="Rectangle 132"/>
            <p:cNvSpPr>
              <a:spLocks noChangeArrowheads="1"/>
            </p:cNvSpPr>
            <p:nvPr/>
          </p:nvSpPr>
          <p:spPr bwMode="auto">
            <a:xfrm>
              <a:off x="7162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8021" name="Rectangle 133"/>
            <p:cNvSpPr>
              <a:spLocks noChangeArrowheads="1"/>
            </p:cNvSpPr>
            <p:nvPr/>
          </p:nvSpPr>
          <p:spPr bwMode="auto">
            <a:xfrm>
              <a:off x="6591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38022" name="Rectangle 134"/>
            <p:cNvSpPr>
              <a:spLocks noChangeArrowheads="1"/>
            </p:cNvSpPr>
            <p:nvPr/>
          </p:nvSpPr>
          <p:spPr bwMode="auto">
            <a:xfrm>
              <a:off x="6019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8023" name="Line 135"/>
            <p:cNvSpPr>
              <a:spLocks noChangeShapeType="1"/>
            </p:cNvSpPr>
            <p:nvPr/>
          </p:nvSpPr>
          <p:spPr bwMode="auto">
            <a:xfrm>
              <a:off x="6019800" y="39576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4" name="Line 136"/>
            <p:cNvSpPr>
              <a:spLocks noChangeShapeType="1"/>
            </p:cNvSpPr>
            <p:nvPr/>
          </p:nvSpPr>
          <p:spPr bwMode="auto">
            <a:xfrm>
              <a:off x="6019800" y="45418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5" name="Line 137"/>
            <p:cNvSpPr>
              <a:spLocks noChangeShapeType="1"/>
            </p:cNvSpPr>
            <p:nvPr/>
          </p:nvSpPr>
          <p:spPr bwMode="auto">
            <a:xfrm>
              <a:off x="6019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6" name="Line 138"/>
            <p:cNvSpPr>
              <a:spLocks noChangeShapeType="1"/>
            </p:cNvSpPr>
            <p:nvPr/>
          </p:nvSpPr>
          <p:spPr bwMode="auto">
            <a:xfrm>
              <a:off x="6591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7" name="Line 139"/>
            <p:cNvSpPr>
              <a:spLocks noChangeShapeType="1"/>
            </p:cNvSpPr>
            <p:nvPr/>
          </p:nvSpPr>
          <p:spPr bwMode="auto">
            <a:xfrm>
              <a:off x="71628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8" name="Line 140"/>
            <p:cNvSpPr>
              <a:spLocks noChangeShapeType="1"/>
            </p:cNvSpPr>
            <p:nvPr/>
          </p:nvSpPr>
          <p:spPr bwMode="auto">
            <a:xfrm>
              <a:off x="7734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029" name="Line 141"/>
            <p:cNvSpPr>
              <a:spLocks noChangeShapeType="1"/>
            </p:cNvSpPr>
            <p:nvPr/>
          </p:nvSpPr>
          <p:spPr bwMode="auto">
            <a:xfrm>
              <a:off x="8305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5800" y="1320224"/>
            <a:ext cx="5410200" cy="1569025"/>
            <a:chOff x="685800" y="1320224"/>
            <a:chExt cx="5410200" cy="1569025"/>
          </a:xfrm>
        </p:grpSpPr>
        <p:sp>
          <p:nvSpPr>
            <p:cNvPr id="6" name="TextBox 5"/>
            <p:cNvSpPr txBox="1"/>
            <p:nvPr/>
          </p:nvSpPr>
          <p:spPr>
            <a:xfrm>
              <a:off x="2560691" y="1320224"/>
              <a:ext cx="2925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600" baseline="300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nd</a:t>
              </a:r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 element of the permutation is the first to map to a 1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685800" y="1828800"/>
              <a:ext cx="1981200" cy="90963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2438400" y="1904999"/>
              <a:ext cx="457200" cy="97869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246461" y="1904999"/>
              <a:ext cx="2849539" cy="98425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219201" y="3030537"/>
            <a:ext cx="7010399" cy="2608263"/>
            <a:chOff x="1219201" y="3030537"/>
            <a:chExt cx="7010399" cy="2608263"/>
          </a:xfrm>
        </p:grpSpPr>
        <p:sp>
          <p:nvSpPr>
            <p:cNvPr id="134" name="TextBox 133"/>
            <p:cNvSpPr txBox="1"/>
            <p:nvPr/>
          </p:nvSpPr>
          <p:spPr>
            <a:xfrm>
              <a:off x="5273723" y="5054025"/>
              <a:ext cx="2955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600" baseline="300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th</a:t>
              </a:r>
              <a:r>
                <a:rPr lang="en-US" sz="1600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 element of the permutation is the first to map to a 1</a:t>
              </a:r>
            </a:p>
          </p:txBody>
        </p:sp>
        <p:cxnSp>
          <p:nvCxnSpPr>
            <p:cNvPr id="135" name="Straight Arrow Connector 134"/>
            <p:cNvCxnSpPr>
              <a:stCxn id="134" idx="1"/>
            </p:cNvCxnSpPr>
            <p:nvPr/>
          </p:nvCxnSpPr>
          <p:spPr>
            <a:xfrm flipH="1" flipV="1">
              <a:off x="1219201" y="3124201"/>
              <a:ext cx="4054522" cy="22222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3657600" y="3030537"/>
              <a:ext cx="1905000" cy="202348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4" idx="0"/>
            </p:cNvCxnSpPr>
            <p:nvPr/>
          </p:nvCxnSpPr>
          <p:spPr>
            <a:xfrm flipV="1">
              <a:off x="6751662" y="3810001"/>
              <a:ext cx="563538" cy="12440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51038" y="2052637"/>
            <a:ext cx="3870329" cy="4652963"/>
            <a:chOff x="1229" y="1200"/>
            <a:chExt cx="2438" cy="2931"/>
          </a:xfrm>
        </p:grpSpPr>
        <p:sp>
          <p:nvSpPr>
            <p:cNvPr id="37893" name="Rectangle 5"/>
            <p:cNvSpPr>
              <a:spLocks noChangeArrowheads="1"/>
            </p:cNvSpPr>
            <p:nvPr/>
          </p:nvSpPr>
          <p:spPr bwMode="auto">
            <a:xfrm>
              <a:off x="2484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894" name="Rectangle 6"/>
            <p:cNvSpPr>
              <a:spLocks noChangeArrowheads="1"/>
            </p:cNvSpPr>
            <p:nvPr/>
          </p:nvSpPr>
          <p:spPr bwMode="auto">
            <a:xfrm>
              <a:off x="2088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7895" name="Rectangle 7"/>
            <p:cNvSpPr>
              <a:spLocks noChangeArrowheads="1"/>
            </p:cNvSpPr>
            <p:nvPr/>
          </p:nvSpPr>
          <p:spPr bwMode="auto">
            <a:xfrm>
              <a:off x="1692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896" name="Rectangle 8"/>
            <p:cNvSpPr>
              <a:spLocks noChangeArrowheads="1"/>
            </p:cNvSpPr>
            <p:nvPr/>
          </p:nvSpPr>
          <p:spPr bwMode="auto">
            <a:xfrm>
              <a:off x="1296" y="37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897" name="Rectangle 9"/>
            <p:cNvSpPr>
              <a:spLocks noChangeArrowheads="1"/>
            </p:cNvSpPr>
            <p:nvPr/>
          </p:nvSpPr>
          <p:spPr bwMode="auto">
            <a:xfrm>
              <a:off x="2484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7898" name="Rectangle 10"/>
            <p:cNvSpPr>
              <a:spLocks noChangeArrowheads="1"/>
            </p:cNvSpPr>
            <p:nvPr/>
          </p:nvSpPr>
          <p:spPr bwMode="auto">
            <a:xfrm>
              <a:off x="2088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899" name="Rectangle 11"/>
            <p:cNvSpPr>
              <a:spLocks noChangeArrowheads="1"/>
            </p:cNvSpPr>
            <p:nvPr/>
          </p:nvSpPr>
          <p:spPr bwMode="auto">
            <a:xfrm>
              <a:off x="1692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0" name="Rectangle 12"/>
            <p:cNvSpPr>
              <a:spLocks noChangeArrowheads="1"/>
            </p:cNvSpPr>
            <p:nvPr/>
          </p:nvSpPr>
          <p:spPr bwMode="auto">
            <a:xfrm>
              <a:off x="1296" y="3382"/>
              <a:ext cx="396" cy="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1" name="Rectangle 13"/>
            <p:cNvSpPr>
              <a:spLocks noChangeArrowheads="1"/>
            </p:cNvSpPr>
            <p:nvPr/>
          </p:nvSpPr>
          <p:spPr bwMode="auto">
            <a:xfrm>
              <a:off x="2484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2" name="Rectangle 14"/>
            <p:cNvSpPr>
              <a:spLocks noChangeArrowheads="1"/>
            </p:cNvSpPr>
            <p:nvPr/>
          </p:nvSpPr>
          <p:spPr bwMode="auto">
            <a:xfrm>
              <a:off x="2088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3" name="Rectangle 15"/>
            <p:cNvSpPr>
              <a:spLocks noChangeArrowheads="1"/>
            </p:cNvSpPr>
            <p:nvPr/>
          </p:nvSpPr>
          <p:spPr bwMode="auto">
            <a:xfrm>
              <a:off x="1692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4" name="Rectangle 16"/>
            <p:cNvSpPr>
              <a:spLocks noChangeArrowheads="1"/>
            </p:cNvSpPr>
            <p:nvPr/>
          </p:nvSpPr>
          <p:spPr bwMode="auto">
            <a:xfrm>
              <a:off x="1296" y="3007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5" name="Rectangle 17"/>
            <p:cNvSpPr>
              <a:spLocks noChangeArrowheads="1"/>
            </p:cNvSpPr>
            <p:nvPr/>
          </p:nvSpPr>
          <p:spPr bwMode="auto">
            <a:xfrm>
              <a:off x="2484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6" name="Rectangle 18"/>
            <p:cNvSpPr>
              <a:spLocks noChangeArrowheads="1"/>
            </p:cNvSpPr>
            <p:nvPr/>
          </p:nvSpPr>
          <p:spPr bwMode="auto">
            <a:xfrm>
              <a:off x="2088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7" name="Rectangle 19"/>
            <p:cNvSpPr>
              <a:spLocks noChangeArrowheads="1"/>
            </p:cNvSpPr>
            <p:nvPr/>
          </p:nvSpPr>
          <p:spPr bwMode="auto">
            <a:xfrm>
              <a:off x="1692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08" name="Rectangle 20"/>
            <p:cNvSpPr>
              <a:spLocks noChangeArrowheads="1"/>
            </p:cNvSpPr>
            <p:nvPr/>
          </p:nvSpPr>
          <p:spPr bwMode="auto">
            <a:xfrm>
              <a:off x="1296" y="2631"/>
              <a:ext cx="396" cy="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09" name="Rectangle 21"/>
            <p:cNvSpPr>
              <a:spLocks noChangeArrowheads="1"/>
            </p:cNvSpPr>
            <p:nvPr/>
          </p:nvSpPr>
          <p:spPr bwMode="auto">
            <a:xfrm>
              <a:off x="2484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0" name="Rectangle 22"/>
            <p:cNvSpPr>
              <a:spLocks noChangeArrowheads="1"/>
            </p:cNvSpPr>
            <p:nvPr/>
          </p:nvSpPr>
          <p:spPr bwMode="auto">
            <a:xfrm>
              <a:off x="2088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1" name="Rectangle 23"/>
            <p:cNvSpPr>
              <a:spLocks noChangeArrowheads="1"/>
            </p:cNvSpPr>
            <p:nvPr/>
          </p:nvSpPr>
          <p:spPr bwMode="auto">
            <a:xfrm>
              <a:off x="1692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2" name="Rectangle 24"/>
            <p:cNvSpPr>
              <a:spLocks noChangeArrowheads="1"/>
            </p:cNvSpPr>
            <p:nvPr/>
          </p:nvSpPr>
          <p:spPr bwMode="auto">
            <a:xfrm>
              <a:off x="1296" y="225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3" name="Rectangle 25"/>
            <p:cNvSpPr>
              <a:spLocks noChangeArrowheads="1"/>
            </p:cNvSpPr>
            <p:nvPr/>
          </p:nvSpPr>
          <p:spPr bwMode="auto">
            <a:xfrm>
              <a:off x="2484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4" name="Rectangle 26"/>
            <p:cNvSpPr>
              <a:spLocks noChangeArrowheads="1"/>
            </p:cNvSpPr>
            <p:nvPr/>
          </p:nvSpPr>
          <p:spPr bwMode="auto">
            <a:xfrm>
              <a:off x="2088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5" name="Rectangle 27"/>
            <p:cNvSpPr>
              <a:spLocks noChangeArrowheads="1"/>
            </p:cNvSpPr>
            <p:nvPr/>
          </p:nvSpPr>
          <p:spPr bwMode="auto">
            <a:xfrm>
              <a:off x="1692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7916" name="Rectangle 28"/>
            <p:cNvSpPr>
              <a:spLocks noChangeArrowheads="1"/>
            </p:cNvSpPr>
            <p:nvPr/>
          </p:nvSpPr>
          <p:spPr bwMode="auto">
            <a:xfrm>
              <a:off x="1296" y="1911"/>
              <a:ext cx="39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7917" name="Rectangle 29"/>
            <p:cNvSpPr>
              <a:spLocks noChangeArrowheads="1"/>
            </p:cNvSpPr>
            <p:nvPr/>
          </p:nvSpPr>
          <p:spPr bwMode="auto">
            <a:xfrm>
              <a:off x="2484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7918" name="Rectangle 30"/>
            <p:cNvSpPr>
              <a:spLocks noChangeArrowheads="1"/>
            </p:cNvSpPr>
            <p:nvPr/>
          </p:nvSpPr>
          <p:spPr bwMode="auto">
            <a:xfrm>
              <a:off x="2088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7919" name="Rectangle 31"/>
            <p:cNvSpPr>
              <a:spLocks noChangeArrowheads="1"/>
            </p:cNvSpPr>
            <p:nvPr/>
          </p:nvSpPr>
          <p:spPr bwMode="auto">
            <a:xfrm>
              <a:off x="1692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7920" name="Rectangle 32"/>
            <p:cNvSpPr>
              <a:spLocks noChangeArrowheads="1"/>
            </p:cNvSpPr>
            <p:nvPr/>
          </p:nvSpPr>
          <p:spPr bwMode="auto">
            <a:xfrm>
              <a:off x="1296" y="1536"/>
              <a:ext cx="396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 </a:t>
              </a:r>
            </a:p>
          </p:txBody>
        </p:sp>
        <p:sp>
          <p:nvSpPr>
            <p:cNvPr id="37921" name="Line 33"/>
            <p:cNvSpPr>
              <a:spLocks noChangeShapeType="1"/>
            </p:cNvSpPr>
            <p:nvPr/>
          </p:nvSpPr>
          <p:spPr bwMode="auto">
            <a:xfrm>
              <a:off x="1296" y="1536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2" name="Line 34"/>
            <p:cNvSpPr>
              <a:spLocks noChangeShapeType="1"/>
            </p:cNvSpPr>
            <p:nvPr/>
          </p:nvSpPr>
          <p:spPr bwMode="auto">
            <a:xfrm>
              <a:off x="1296" y="1911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3" name="Line 35"/>
            <p:cNvSpPr>
              <a:spLocks noChangeShapeType="1"/>
            </p:cNvSpPr>
            <p:nvPr/>
          </p:nvSpPr>
          <p:spPr bwMode="auto">
            <a:xfrm>
              <a:off x="1296" y="2256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4" name="Line 36"/>
            <p:cNvSpPr>
              <a:spLocks noChangeShapeType="1"/>
            </p:cNvSpPr>
            <p:nvPr/>
          </p:nvSpPr>
          <p:spPr bwMode="auto">
            <a:xfrm>
              <a:off x="1296" y="2631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5" name="Line 37"/>
            <p:cNvSpPr>
              <a:spLocks noChangeShapeType="1"/>
            </p:cNvSpPr>
            <p:nvPr/>
          </p:nvSpPr>
          <p:spPr bwMode="auto">
            <a:xfrm>
              <a:off x="1296" y="3007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>
              <a:off x="1296" y="3382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7" name="Line 39"/>
            <p:cNvSpPr>
              <a:spLocks noChangeShapeType="1"/>
            </p:cNvSpPr>
            <p:nvPr/>
          </p:nvSpPr>
          <p:spPr bwMode="auto">
            <a:xfrm>
              <a:off x="1296" y="3756"/>
              <a:ext cx="15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8" name="Line 40"/>
            <p:cNvSpPr>
              <a:spLocks noChangeShapeType="1"/>
            </p:cNvSpPr>
            <p:nvPr/>
          </p:nvSpPr>
          <p:spPr bwMode="auto">
            <a:xfrm>
              <a:off x="1296" y="4131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29" name="Line 41"/>
            <p:cNvSpPr>
              <a:spLocks noChangeShapeType="1"/>
            </p:cNvSpPr>
            <p:nvPr/>
          </p:nvSpPr>
          <p:spPr bwMode="auto">
            <a:xfrm>
              <a:off x="1296" y="1536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0" name="Line 42"/>
            <p:cNvSpPr>
              <a:spLocks noChangeShapeType="1"/>
            </p:cNvSpPr>
            <p:nvPr/>
          </p:nvSpPr>
          <p:spPr bwMode="auto">
            <a:xfrm>
              <a:off x="1692" y="1536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1" name="Line 43"/>
            <p:cNvSpPr>
              <a:spLocks noChangeShapeType="1"/>
            </p:cNvSpPr>
            <p:nvPr/>
          </p:nvSpPr>
          <p:spPr bwMode="auto">
            <a:xfrm>
              <a:off x="2088" y="1536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2" name="Line 44"/>
            <p:cNvSpPr>
              <a:spLocks noChangeShapeType="1"/>
            </p:cNvSpPr>
            <p:nvPr/>
          </p:nvSpPr>
          <p:spPr bwMode="auto">
            <a:xfrm>
              <a:off x="2484" y="1536"/>
              <a:ext cx="0" cy="25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33" name="Line 45"/>
            <p:cNvSpPr>
              <a:spLocks noChangeShapeType="1"/>
            </p:cNvSpPr>
            <p:nvPr/>
          </p:nvSpPr>
          <p:spPr bwMode="auto">
            <a:xfrm>
              <a:off x="2880" y="1536"/>
              <a:ext cx="0" cy="2595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892" name="Text Box 4"/>
            <p:cNvSpPr txBox="1">
              <a:spLocks noChangeArrowheads="1"/>
            </p:cNvSpPr>
            <p:nvPr/>
          </p:nvSpPr>
          <p:spPr bwMode="auto">
            <a:xfrm>
              <a:off x="1229" y="1200"/>
              <a:ext cx="243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Input matrix (Shingles x Documents) </a:t>
              </a:r>
            </a:p>
          </p:txBody>
        </p:sp>
      </p:grpSp>
      <p:sp>
        <p:nvSpPr>
          <p:cNvPr id="124" name="Text Box 4"/>
          <p:cNvSpPr txBox="1">
            <a:spLocks noChangeArrowheads="1"/>
          </p:cNvSpPr>
          <p:nvPr/>
        </p:nvSpPr>
        <p:spPr bwMode="auto">
          <a:xfrm>
            <a:off x="274079" y="2057400"/>
            <a:ext cx="16172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Permutation </a:t>
            </a:r>
            <a:r>
              <a:rPr lang="en-US" b="1" dirty="0">
                <a:solidFill>
                  <a:srgbClr val="008000"/>
                </a:solidFill>
                <a:sym typeface="Symbol"/>
              </a:rPr>
              <a:t></a:t>
            </a:r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Min-Hash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1295400"/>
                <a:ext cx="8793480" cy="54102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Choose a random permutation </a:t>
                </a:r>
                <a:r>
                  <a:rPr lang="en-US" b="1" dirty="0">
                    <a:solidFill>
                      <a:srgbClr val="0000FF"/>
                    </a:solidFill>
                    <a:sym typeface="Symbol"/>
                  </a:rPr>
                  <a:t></a:t>
                </a:r>
                <a:endParaRPr lang="en-US" b="1" dirty="0">
                  <a:solidFill>
                    <a:srgbClr val="0000FF"/>
                  </a:solidFill>
                </a:endParaRPr>
              </a:p>
              <a:p>
                <a:r>
                  <a:rPr lang="en-US" b="1" u="sng" dirty="0"/>
                  <a:t>Claim:</a:t>
                </a:r>
                <a:r>
                  <a:rPr lang="en-US" b="1" dirty="0">
                    <a:solidFill>
                      <a:srgbClr val="D60093"/>
                    </a:solidFill>
                  </a:rPr>
                  <a:t> </a:t>
                </a:r>
                <a:r>
                  <a:rPr lang="en-US" b="1" dirty="0" err="1">
                    <a:solidFill>
                      <a:srgbClr val="D60093"/>
                    </a:solidFill>
                  </a:rPr>
                  <a:t>Pr</a:t>
                </a:r>
                <a:r>
                  <a:rPr lang="en-US" b="1" dirty="0">
                    <a:solidFill>
                      <a:srgbClr val="D60093"/>
                    </a:solidFill>
                  </a:rPr>
                  <a:t>[</a:t>
                </a:r>
                <a:r>
                  <a:rPr lang="en-US" b="1" i="1" dirty="0">
                    <a:solidFill>
                      <a:srgbClr val="D60093"/>
                    </a:solidFill>
                  </a:rPr>
                  <a:t>h</a:t>
                </a:r>
                <a:r>
                  <a:rPr lang="en-US" b="1" baseline="-25000" dirty="0">
                    <a:solidFill>
                      <a:srgbClr val="D60093"/>
                    </a:solidFill>
                    <a:sym typeface="Symbol"/>
                  </a:rPr>
                  <a:t></a:t>
                </a:r>
                <a:r>
                  <a:rPr lang="en-US" b="1" dirty="0">
                    <a:solidFill>
                      <a:srgbClr val="D60093"/>
                    </a:solidFill>
                  </a:rPr>
                  <a:t>(C</a:t>
                </a:r>
                <a:r>
                  <a:rPr lang="en-US" b="1" baseline="-25000" dirty="0">
                    <a:solidFill>
                      <a:srgbClr val="D60093"/>
                    </a:solidFill>
                  </a:rPr>
                  <a:t>1</a:t>
                </a:r>
                <a:r>
                  <a:rPr lang="en-US" b="1" dirty="0">
                    <a:solidFill>
                      <a:srgbClr val="D60093"/>
                    </a:solidFill>
                  </a:rPr>
                  <a:t>) = </a:t>
                </a:r>
                <a:r>
                  <a:rPr lang="en-US" b="1" i="1" dirty="0">
                    <a:solidFill>
                      <a:srgbClr val="D60093"/>
                    </a:solidFill>
                  </a:rPr>
                  <a:t>h</a:t>
                </a:r>
                <a:r>
                  <a:rPr lang="en-US" b="1" baseline="-25000" dirty="0">
                    <a:solidFill>
                      <a:srgbClr val="D60093"/>
                    </a:solidFill>
                    <a:sym typeface="Symbol"/>
                  </a:rPr>
                  <a:t></a:t>
                </a:r>
                <a:r>
                  <a:rPr lang="en-US" b="1" dirty="0">
                    <a:solidFill>
                      <a:srgbClr val="D60093"/>
                    </a:solidFill>
                  </a:rPr>
                  <a:t>(C</a:t>
                </a:r>
                <a:r>
                  <a:rPr lang="en-US" b="1" baseline="-25000" dirty="0">
                    <a:solidFill>
                      <a:srgbClr val="D60093"/>
                    </a:solidFill>
                  </a:rPr>
                  <a:t>2</a:t>
                </a:r>
                <a:r>
                  <a:rPr lang="en-US" b="1" dirty="0">
                    <a:solidFill>
                      <a:srgbClr val="D60093"/>
                    </a:solidFill>
                  </a:rPr>
                  <a:t>)] = </a:t>
                </a:r>
                <a:r>
                  <a:rPr lang="en-US" b="1" i="1" dirty="0" err="1">
                    <a:solidFill>
                      <a:srgbClr val="D60093"/>
                    </a:solidFill>
                  </a:rPr>
                  <a:t>sim</a:t>
                </a:r>
                <a:r>
                  <a:rPr lang="en-US" b="1" dirty="0">
                    <a:solidFill>
                      <a:srgbClr val="D60093"/>
                    </a:solidFill>
                  </a:rPr>
                  <a:t>(C</a:t>
                </a:r>
                <a:r>
                  <a:rPr lang="en-US" b="1" baseline="-25000" dirty="0">
                    <a:solidFill>
                      <a:srgbClr val="D60093"/>
                    </a:solidFill>
                  </a:rPr>
                  <a:t>1</a:t>
                </a:r>
                <a:r>
                  <a:rPr lang="en-US" b="1" dirty="0">
                    <a:solidFill>
                      <a:srgbClr val="D60093"/>
                    </a:solidFill>
                  </a:rPr>
                  <a:t>, C</a:t>
                </a:r>
                <a:r>
                  <a:rPr lang="en-US" b="1" baseline="-25000" dirty="0">
                    <a:solidFill>
                      <a:srgbClr val="D60093"/>
                    </a:solidFill>
                  </a:rPr>
                  <a:t>2</a:t>
                </a:r>
                <a:r>
                  <a:rPr lang="en-US" b="1" dirty="0">
                    <a:solidFill>
                      <a:srgbClr val="D60093"/>
                    </a:solidFill>
                  </a:rPr>
                  <a:t>) </a:t>
                </a:r>
              </a:p>
              <a:p>
                <a:endParaRPr lang="en-US" b="1" dirty="0">
                  <a:solidFill>
                    <a:srgbClr val="008000"/>
                  </a:solidFill>
                </a:endParaRPr>
              </a:p>
              <a:p>
                <a:r>
                  <a:rPr lang="en-US" b="1" dirty="0">
                    <a:solidFill>
                      <a:srgbClr val="008000"/>
                    </a:solidFill>
                  </a:rPr>
                  <a:t>Why?</a:t>
                </a:r>
              </a:p>
              <a:p>
                <a:pPr lvl="1"/>
                <a:r>
                  <a:rPr lang="en-US" altLang="zh-CN" b="1" dirty="0" err="1">
                    <a:sym typeface="Symbol"/>
                  </a:rPr>
                  <a:t>Pr</a:t>
                </a:r>
                <a:r>
                  <a:rPr lang="en-US" altLang="zh-CN" b="1" dirty="0">
                    <a:sym typeface="Symbol"/>
                  </a:rPr>
                  <a:t>[min((C</a:t>
                </a:r>
                <a:r>
                  <a:rPr lang="en-US" altLang="zh-CN" b="1" baseline="-25000" dirty="0">
                    <a:sym typeface="Symbol"/>
                  </a:rPr>
                  <a:t>1</a:t>
                </a:r>
                <a:r>
                  <a:rPr lang="en-US" altLang="zh-CN" b="1" dirty="0">
                    <a:sym typeface="Symbol"/>
                  </a:rPr>
                  <a:t>))=min((C</a:t>
                </a:r>
                <a:r>
                  <a:rPr lang="en-US" altLang="zh-CN" b="1" baseline="-25000" dirty="0">
                    <a:sym typeface="Symbol"/>
                  </a:rPr>
                  <a:t>2</a:t>
                </a:r>
                <a:r>
                  <a:rPr lang="en-US" altLang="zh-CN" b="1" dirty="0">
                    <a:sym typeface="Symbol"/>
                  </a:rPr>
                  <a:t>))]</a:t>
                </a:r>
              </a:p>
              <a:p>
                <a:pPr marL="457200" lvl="1" indent="0">
                  <a:buNone/>
                </a:pPr>
                <a:r>
                  <a:rPr lang="zh-CN" altLang="en-US" b="1" dirty="0">
                    <a:sym typeface="Symbol"/>
                  </a:rPr>
                  <a:t>   </a:t>
                </a:r>
                <a:r>
                  <a:rPr lang="en-US" altLang="zh-CN" b="1" dirty="0">
                    <a:sym typeface="Symbol"/>
                  </a:rPr>
                  <a:t>= </a:t>
                </a:r>
                <a:r>
                  <a:rPr lang="zh-CN" altLang="en-US" b="1" dirty="0">
                    <a:sym typeface="Symbol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b="1">
                            <a:sym typeface="Symbol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000" b="1" baseline="-25000" dirty="0">
                            <a:sym typeface="Symbol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2000" b="1" dirty="0">
                            <a:sym typeface="Symbol"/>
                          </a:rPr>
                          <m:t>中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zh-CN" altLang="en-US" sz="2000" b="1" dirty="0">
                            <a:sym typeface="Symbol"/>
                          </a:rPr>
                          <m:t>最小位</m:t>
                        </m:r>
                        <m:r>
                          <a:rPr lang="zh-CN" altLang="en-US" sz="2000" b="1" dirty="0">
                            <a:latin typeface="Cambria Math" panose="02040503050406030204" pitchFamily="18" charset="0"/>
                            <a:sym typeface="Symbol"/>
                          </a:rPr>
                          <m:t>置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000" b="1" baseline="-25000" dirty="0">
                            <a:sym typeface="Symbol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2000" b="1" dirty="0">
                            <a:sym typeface="Symbol"/>
                          </a:rPr>
                          <m:t>中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zh-CN" altLang="en-US" sz="2000" b="1" dirty="0">
                            <a:sym typeface="Symbol"/>
                          </a:rPr>
                          <m:t>最小位</m:t>
                        </m:r>
                        <m:r>
                          <a:rPr lang="zh-CN" altLang="en-US" sz="2000" b="1" dirty="0">
                            <a:latin typeface="Cambria Math" panose="02040503050406030204" pitchFamily="18" charset="0"/>
                            <a:sym typeface="Symbol"/>
                          </a:rPr>
                          <m:t>置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|</m:t>
                        </m:r>
                        <m:r>
                          <a:rPr lang="zh-CN" altLang="en-US" sz="2000" b="1" i="0" dirty="0" smtClean="0">
                            <a:latin typeface="Cambria Math" panose="02040503050406030204" pitchFamily="18" charset="0"/>
                            <a:sym typeface="Symbol"/>
                          </a:rPr>
                          <m:t> </m:t>
                        </m:r>
                        <m:r>
                          <a:rPr lang="zh-CN" altLang="en-US" sz="2000" b="1" i="1" dirty="0">
                            <a:latin typeface="Cambria Math" panose="02040503050406030204" pitchFamily="18" charset="0"/>
                            <a:sym typeface="Symbol"/>
                          </a:rPr>
                          <m:t>的</m:t>
                        </m:r>
                        <m:r>
                          <a:rPr lang="zh-CN" altLang="en-US" sz="2000" b="1" i="1" dirty="0" smtClean="0">
                            <a:latin typeface="Cambria Math" panose="02040503050406030204" pitchFamily="18" charset="0"/>
                            <a:sym typeface="Symbol"/>
                          </a:rPr>
                          <m:t>可能</m:t>
                        </m:r>
                        <m:r>
                          <a:rPr lang="zh-CN" altLang="en-US" sz="2000" b="1" i="1" dirty="0">
                            <a:latin typeface="Cambria Math" panose="02040503050406030204" pitchFamily="18" charset="0"/>
                            <a:sym typeface="Symbol"/>
                          </a:rPr>
                          <m:t>排列</m:t>
                        </m:r>
                        <m:r>
                          <a:rPr lang="zh-CN" altLang="en-US" sz="2000" b="1" i="1" dirty="0" smtClean="0">
                            <a:latin typeface="Cambria Math" panose="02040503050406030204" pitchFamily="18" charset="0"/>
                            <a:sym typeface="Symbol"/>
                          </a:rPr>
                          <m:t>的</m:t>
                        </m:r>
                        <m:r>
                          <a:rPr lang="zh-CN" altLang="en-US" sz="2000" b="1" i="1" dirty="0">
                            <a:latin typeface="Cambria Math" panose="02040503050406030204" pitchFamily="18" charset="0"/>
                            <a:sym typeface="Symbol"/>
                          </a:rPr>
                          <m:t>个数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b="1">
                            <a:sym typeface="Symbol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000" b="1" baseline="-25000" dirty="0">
                            <a:sym typeface="Symbol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2000" b="1" dirty="0">
                            <a:sym typeface="Symbol"/>
                          </a:rPr>
                          <m:t>中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zh-CN" altLang="en-US" sz="2000" b="1" dirty="0">
                            <a:sym typeface="Symbol"/>
                          </a:rPr>
                          <m:t>最小位</m:t>
                        </m:r>
                        <m:r>
                          <a:rPr lang="zh-CN" altLang="en-US" sz="2000" b="1" dirty="0">
                            <a:latin typeface="Cambria Math" panose="02040503050406030204" pitchFamily="18" charset="0"/>
                            <a:sym typeface="Symbol"/>
                          </a:rPr>
                          <m:t>置</m:t>
                        </m:r>
                        <m:r>
                          <a:rPr lang="zh-CN" altLang="en-US" sz="2000" b="1" i="1" dirty="0" smtClean="0">
                            <a:latin typeface="Cambria Math" panose="02040503050406030204" pitchFamily="18" charset="0"/>
                            <a:sym typeface="Symbol"/>
                          </a:rPr>
                          <m:t>和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000" b="1" baseline="-25000" dirty="0">
                            <a:sym typeface="Symbol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2000" b="1" dirty="0">
                            <a:sym typeface="Symbol"/>
                          </a:rPr>
                          <m:t>中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zh-CN" altLang="en-US" sz="2000" b="1" dirty="0">
                            <a:sym typeface="Symbol"/>
                          </a:rPr>
                          <m:t>最小位</m:t>
                        </m:r>
                        <m:r>
                          <a:rPr lang="zh-CN" altLang="en-US" sz="2000" b="1" dirty="0">
                            <a:latin typeface="Cambria Math" panose="02040503050406030204" pitchFamily="18" charset="0"/>
                            <a:sym typeface="Symbol"/>
                          </a:rPr>
                          <m:t>置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ym typeface="Symbol"/>
                          </a:rPr>
                          <m:t>|</m:t>
                        </m:r>
                        <m:r>
                          <a:rPr lang="zh-CN" altLang="en-US" sz="2000" b="1" i="1" dirty="0" smtClean="0">
                            <a:latin typeface="Cambria Math" panose="02040503050406030204" pitchFamily="18" charset="0"/>
                            <a:sym typeface="Symbol"/>
                          </a:rPr>
                          <m:t>的</m:t>
                        </m:r>
                        <m:r>
                          <a:rPr lang="zh-CN" altLang="en-US" sz="2000" b="1" i="1" dirty="0">
                            <a:latin typeface="Cambria Math" panose="02040503050406030204" pitchFamily="18" charset="0"/>
                            <a:sym typeface="Symbol"/>
                          </a:rPr>
                          <m:t>所有</m:t>
                        </m:r>
                        <m:r>
                          <a:rPr lang="zh-CN" altLang="en-US" sz="2000" b="1" i="1" dirty="0" smtClean="0">
                            <a:latin typeface="Cambria Math" panose="02040503050406030204" pitchFamily="18" charset="0"/>
                            <a:sym typeface="Symbol"/>
                          </a:rPr>
                          <m:t>可能</m:t>
                        </m:r>
                        <m:r>
                          <a:rPr lang="zh-CN" altLang="en-US" sz="2000" b="1" i="1" dirty="0">
                            <a:latin typeface="Cambria Math" panose="02040503050406030204" pitchFamily="18" charset="0"/>
                            <a:sym typeface="Symbol"/>
                          </a:rPr>
                          <m:t>排列</m:t>
                        </m:r>
                        <m:r>
                          <a:rPr lang="zh-CN" altLang="en-US" sz="2000" b="1" i="1" dirty="0" smtClean="0">
                            <a:latin typeface="Cambria Math" panose="02040503050406030204" pitchFamily="18" charset="0"/>
                            <a:sym typeface="Symbol"/>
                          </a:rPr>
                          <m:t>的</m:t>
                        </m:r>
                        <m:r>
                          <a:rPr lang="zh-CN" altLang="en-US" sz="2000" b="1" i="1" dirty="0">
                            <a:latin typeface="Cambria Math" panose="02040503050406030204" pitchFamily="18" charset="0"/>
                            <a:sym typeface="Symbol"/>
                          </a:rPr>
                          <m:t>个数</m:t>
                        </m:r>
                      </m:den>
                    </m:f>
                  </m:oMath>
                </a14:m>
                <a:endParaRPr lang="en-US" altLang="zh-CN" sz="2000" b="1" dirty="0">
                  <a:sym typeface="Symbol"/>
                </a:endParaRPr>
              </a:p>
              <a:p>
                <a:pPr marL="457200" lvl="1" indent="0">
                  <a:buNone/>
                </a:pPr>
                <a:r>
                  <a:rPr lang="zh-CN" altLang="en-US" dirty="0">
                    <a:sym typeface="Symbol"/>
                  </a:rPr>
                  <a:t>   </a:t>
                </a:r>
                <a:r>
                  <a:rPr lang="en-US" altLang="zh-CN" dirty="0">
                    <a:sym typeface="Symbol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b="1" baseline="-25000" dirty="0">
                            <a:sym typeface="Symbol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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b="1" baseline="-25000" dirty="0">
                            <a:sym typeface="Symbol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b="1" i="0" dirty="0" smtClean="0">
                            <a:sym typeface="Symbol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|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b="1" baseline="-25000" dirty="0">
                            <a:sym typeface="Symbol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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b="1" baseline="-25000" dirty="0">
                            <a:sym typeface="Symbol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|/|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b="1" dirty="0">
                            <a:sym typeface="Symbol"/>
                          </a:rPr>
                          <m:t>|</m:t>
                        </m:r>
                      </m:den>
                    </m:f>
                  </m:oMath>
                </a14:m>
                <a:endParaRPr lang="en-US" dirty="0">
                  <a:sym typeface="Symbol"/>
                </a:endParaRPr>
              </a:p>
              <a:p>
                <a:pPr lvl="1"/>
                <a:r>
                  <a:rPr lang="en-US" dirty="0">
                    <a:sym typeface="Symbol"/>
                  </a:rPr>
                  <a:t>So</a:t>
                </a:r>
                <a:r>
                  <a:rPr lang="zh-CN" altLang="en-US" dirty="0">
                    <a:sym typeface="Symbol"/>
                  </a:rPr>
                  <a:t> </a:t>
                </a:r>
                <a:r>
                  <a:rPr lang="en-US" b="1" dirty="0" err="1">
                    <a:sym typeface="Symbol"/>
                  </a:rPr>
                  <a:t>Pr</a:t>
                </a:r>
                <a:r>
                  <a:rPr lang="en-US" b="1" dirty="0">
                    <a:sym typeface="Symbol"/>
                  </a:rPr>
                  <a:t>[min((C</a:t>
                </a:r>
                <a:r>
                  <a:rPr lang="en-US" b="1" baseline="-25000" dirty="0">
                    <a:sym typeface="Symbol"/>
                  </a:rPr>
                  <a:t>1</a:t>
                </a:r>
                <a:r>
                  <a:rPr lang="en-US" b="1" dirty="0">
                    <a:sym typeface="Symbol"/>
                  </a:rPr>
                  <a:t>))=min((C</a:t>
                </a:r>
                <a:r>
                  <a:rPr lang="en-US" b="1" baseline="-25000" dirty="0">
                    <a:sym typeface="Symbol"/>
                  </a:rPr>
                  <a:t>2</a:t>
                </a:r>
                <a:r>
                  <a:rPr lang="en-US" b="1" dirty="0">
                    <a:sym typeface="Symbol"/>
                  </a:rPr>
                  <a:t>))]=|C</a:t>
                </a:r>
                <a:r>
                  <a:rPr lang="en-US" b="1" baseline="-25000" dirty="0">
                    <a:sym typeface="Symbol"/>
                  </a:rPr>
                  <a:t>1</a:t>
                </a:r>
                <a:r>
                  <a:rPr lang="en-US" b="1" dirty="0">
                    <a:sym typeface="Symbol"/>
                  </a:rPr>
                  <a:t>C</a:t>
                </a:r>
                <a:r>
                  <a:rPr lang="en-US" b="1" baseline="-25000" dirty="0">
                    <a:sym typeface="Symbol"/>
                  </a:rPr>
                  <a:t>2</a:t>
                </a:r>
                <a:r>
                  <a:rPr lang="en-US" b="1" dirty="0">
                    <a:sym typeface="Symbol"/>
                  </a:rPr>
                  <a:t>|/|C</a:t>
                </a:r>
                <a:r>
                  <a:rPr lang="en-US" b="1" baseline="-25000" dirty="0">
                    <a:sym typeface="Symbol"/>
                  </a:rPr>
                  <a:t>1</a:t>
                </a:r>
                <a:r>
                  <a:rPr lang="en-US" b="1" dirty="0">
                    <a:sym typeface="Symbol"/>
                  </a:rPr>
                  <a:t>C</a:t>
                </a:r>
                <a:r>
                  <a:rPr lang="en-US" b="1" baseline="-25000" dirty="0">
                    <a:sym typeface="Symbol"/>
                  </a:rPr>
                  <a:t>2</a:t>
                </a:r>
                <a:r>
                  <a:rPr lang="en-US" b="1" dirty="0">
                    <a:sym typeface="Symbol"/>
                  </a:rPr>
                  <a:t>|</a:t>
                </a:r>
                <a:r>
                  <a:rPr lang="en-US" b="1" dirty="0">
                    <a:solidFill>
                      <a:srgbClr val="D60093"/>
                    </a:solidFill>
                  </a:rPr>
                  <a:t>= </a:t>
                </a:r>
                <a:r>
                  <a:rPr lang="en-US" b="1" i="1" dirty="0">
                    <a:solidFill>
                      <a:srgbClr val="D60093"/>
                    </a:solidFill>
                  </a:rPr>
                  <a:t>sim</a:t>
                </a:r>
                <a:r>
                  <a:rPr lang="en-US" b="1" dirty="0">
                    <a:solidFill>
                      <a:srgbClr val="D60093"/>
                    </a:solidFill>
                  </a:rPr>
                  <a:t>(C</a:t>
                </a:r>
                <a:r>
                  <a:rPr lang="en-US" b="1" baseline="-25000" dirty="0">
                    <a:solidFill>
                      <a:srgbClr val="D60093"/>
                    </a:solidFill>
                  </a:rPr>
                  <a:t>1</a:t>
                </a:r>
                <a:r>
                  <a:rPr lang="en-US" b="1" dirty="0">
                    <a:solidFill>
                      <a:srgbClr val="D60093"/>
                    </a:solidFill>
                  </a:rPr>
                  <a:t>, C</a:t>
                </a:r>
                <a:r>
                  <a:rPr lang="en-US" b="1" baseline="-25000" dirty="0">
                    <a:solidFill>
                      <a:srgbClr val="D60093"/>
                    </a:solidFill>
                  </a:rPr>
                  <a:t>2</a:t>
                </a:r>
                <a:r>
                  <a:rPr lang="en-US" b="1" dirty="0">
                    <a:solidFill>
                      <a:srgbClr val="D60093"/>
                    </a:solidFill>
                  </a:rPr>
                  <a:t>) </a:t>
                </a:r>
                <a:endParaRPr lang="en-US" b="1" dirty="0">
                  <a:solidFill>
                    <a:srgbClr val="D60093"/>
                  </a:solidFill>
                  <a:sym typeface="Symbol"/>
                </a:endParaRPr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793480" cy="5410200"/>
              </a:xfrm>
              <a:blipFill>
                <a:blip r:embed="rId3"/>
                <a:stretch>
                  <a:fillRect l="-1299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7924799" y="57149"/>
            <a:ext cx="1257301" cy="3524251"/>
            <a:chOff x="2057401" y="2133600"/>
            <a:chExt cx="1257301" cy="3524251"/>
          </a:xfrm>
          <a:solidFill>
            <a:schemeClr val="bg1"/>
          </a:soli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86051" y="5064125"/>
              <a:ext cx="628651" cy="593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057401" y="5064125"/>
              <a:ext cx="628651" cy="593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686051" y="4468813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057401" y="4468813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686051" y="3871913"/>
              <a:ext cx="628651" cy="596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057401" y="3871913"/>
              <a:ext cx="628651" cy="596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686051" y="3276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b="1" dirty="0"/>
                <a:t>1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057401" y="3276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b="1" dirty="0"/>
                <a:t>1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686051" y="2728913"/>
              <a:ext cx="628651" cy="547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057401" y="2728913"/>
              <a:ext cx="628651" cy="547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686051" y="2133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057401" y="2133600"/>
              <a:ext cx="628651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 </a:t>
              </a:r>
            </a:p>
          </p:txBody>
        </p:sp>
        <p:sp>
          <p:nvSpPr>
            <p:cNvPr id="22" name="Line 33"/>
            <p:cNvSpPr>
              <a:spLocks noChangeShapeType="1"/>
            </p:cNvSpPr>
            <p:nvPr/>
          </p:nvSpPr>
          <p:spPr bwMode="auto">
            <a:xfrm>
              <a:off x="2057401" y="2133600"/>
              <a:ext cx="109728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" name="Line 34"/>
            <p:cNvSpPr>
              <a:spLocks noChangeShapeType="1"/>
            </p:cNvSpPr>
            <p:nvPr/>
          </p:nvSpPr>
          <p:spPr bwMode="auto">
            <a:xfrm>
              <a:off x="2057401" y="2728913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" name="Line 35"/>
            <p:cNvSpPr>
              <a:spLocks noChangeShapeType="1"/>
            </p:cNvSpPr>
            <p:nvPr/>
          </p:nvSpPr>
          <p:spPr bwMode="auto">
            <a:xfrm>
              <a:off x="2057401" y="3276600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" name="Line 36"/>
            <p:cNvSpPr>
              <a:spLocks noChangeShapeType="1"/>
            </p:cNvSpPr>
            <p:nvPr/>
          </p:nvSpPr>
          <p:spPr bwMode="auto">
            <a:xfrm>
              <a:off x="2057401" y="3871913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" name="Line 37"/>
            <p:cNvSpPr>
              <a:spLocks noChangeShapeType="1"/>
            </p:cNvSpPr>
            <p:nvPr/>
          </p:nvSpPr>
          <p:spPr bwMode="auto">
            <a:xfrm>
              <a:off x="2057401" y="4468813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" name="Line 38"/>
            <p:cNvSpPr>
              <a:spLocks noChangeShapeType="1"/>
            </p:cNvSpPr>
            <p:nvPr/>
          </p:nvSpPr>
          <p:spPr bwMode="auto">
            <a:xfrm>
              <a:off x="2057401" y="5064125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" name="Line 39"/>
            <p:cNvSpPr>
              <a:spLocks noChangeShapeType="1"/>
            </p:cNvSpPr>
            <p:nvPr/>
          </p:nvSpPr>
          <p:spPr bwMode="auto">
            <a:xfrm>
              <a:off x="2057401" y="5657850"/>
              <a:ext cx="109728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" name="Line 40"/>
            <p:cNvSpPr>
              <a:spLocks noChangeShapeType="1"/>
            </p:cNvSpPr>
            <p:nvPr/>
          </p:nvSpPr>
          <p:spPr bwMode="auto">
            <a:xfrm>
              <a:off x="2057401" y="5638800"/>
              <a:ext cx="109728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" name="Line 41"/>
            <p:cNvSpPr>
              <a:spLocks noChangeShapeType="1"/>
            </p:cNvSpPr>
            <p:nvPr/>
          </p:nvSpPr>
          <p:spPr bwMode="auto">
            <a:xfrm>
              <a:off x="2057401" y="2133601"/>
              <a:ext cx="0" cy="352425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Line 42"/>
            <p:cNvSpPr>
              <a:spLocks noChangeShapeType="1"/>
            </p:cNvSpPr>
            <p:nvPr/>
          </p:nvSpPr>
          <p:spPr bwMode="auto">
            <a:xfrm>
              <a:off x="2581275" y="2133601"/>
              <a:ext cx="24766" cy="352425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>
              <a:off x="3171825" y="2133601"/>
              <a:ext cx="0" cy="35052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46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46037"/>
            <a:ext cx="7886700" cy="1325563"/>
          </a:xfrm>
        </p:spPr>
        <p:txBody>
          <a:bodyPr/>
          <a:lstStyle/>
          <a:p>
            <a:r>
              <a:rPr lang="en-US" dirty="0"/>
              <a:t>Four Types of Rows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D60093"/>
                </a:solidFill>
              </a:rPr>
              <a:t>Given cols C</a:t>
            </a:r>
            <a:r>
              <a:rPr lang="en-US" b="1" baseline="-25000" dirty="0">
                <a:solidFill>
                  <a:srgbClr val="D60093"/>
                </a:solidFill>
              </a:rPr>
              <a:t>1</a:t>
            </a:r>
            <a:r>
              <a:rPr lang="en-US" b="1" dirty="0">
                <a:solidFill>
                  <a:srgbClr val="D60093"/>
                </a:solidFill>
              </a:rPr>
              <a:t> and C</a:t>
            </a:r>
            <a:r>
              <a:rPr lang="en-US" b="1" baseline="-25000" dirty="0">
                <a:solidFill>
                  <a:srgbClr val="D60093"/>
                </a:solidFill>
              </a:rPr>
              <a:t>2</a:t>
            </a:r>
            <a:r>
              <a:rPr lang="en-US" b="1" dirty="0">
                <a:solidFill>
                  <a:srgbClr val="D60093"/>
                </a:solidFill>
              </a:rPr>
              <a:t>, rows may be classified as: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				</a:t>
            </a:r>
            <a:r>
              <a:rPr lang="en-US" u="sng" dirty="0"/>
              <a:t>C</a:t>
            </a:r>
            <a:r>
              <a:rPr lang="en-US" u="sng" baseline="-25000" dirty="0"/>
              <a:t>1</a:t>
            </a:r>
            <a:r>
              <a:rPr lang="en-US" u="sng" dirty="0"/>
              <a:t>	C</a:t>
            </a:r>
            <a:r>
              <a:rPr lang="en-US" u="sng" baseline="-25000" dirty="0"/>
              <a:t>2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			A	1	1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			B	1	0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			C	0	1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dirty="0"/>
              <a:t>			D	0	0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a</a:t>
            </a:r>
            <a:r>
              <a:rPr lang="en-US" dirty="0"/>
              <a:t> = # rows of type A, etc.</a:t>
            </a:r>
          </a:p>
          <a:p>
            <a:pPr>
              <a:lnSpc>
                <a:spcPct val="90000"/>
              </a:lnSpc>
            </a:pPr>
            <a:r>
              <a:rPr lang="en-US" b="1" dirty="0"/>
              <a:t>Note:</a:t>
            </a:r>
            <a:r>
              <a:rPr lang="en-US" dirty="0"/>
              <a:t> </a:t>
            </a:r>
            <a:r>
              <a:rPr lang="en-US" b="1" dirty="0" err="1">
                <a:solidFill>
                  <a:srgbClr val="008000"/>
                </a:solidFill>
              </a:rPr>
              <a:t>sim</a:t>
            </a:r>
            <a:r>
              <a:rPr lang="en-US" b="1" dirty="0">
                <a:solidFill>
                  <a:srgbClr val="008000"/>
                </a:solidFill>
              </a:rPr>
              <a:t>(C</a:t>
            </a:r>
            <a:r>
              <a:rPr lang="en-US" b="1" baseline="-25000" dirty="0">
                <a:solidFill>
                  <a:srgbClr val="008000"/>
                </a:solidFill>
              </a:rPr>
              <a:t>1</a:t>
            </a:r>
            <a:r>
              <a:rPr lang="en-US" b="1" dirty="0">
                <a:solidFill>
                  <a:srgbClr val="008000"/>
                </a:solidFill>
              </a:rPr>
              <a:t>, C</a:t>
            </a:r>
            <a:r>
              <a:rPr lang="en-US" b="1" baseline="-25000" dirty="0">
                <a:solidFill>
                  <a:srgbClr val="008000"/>
                </a:solidFill>
              </a:rPr>
              <a:t>2</a:t>
            </a:r>
            <a:r>
              <a:rPr lang="en-US" b="1" dirty="0">
                <a:solidFill>
                  <a:srgbClr val="008000"/>
                </a:solidFill>
              </a:rPr>
              <a:t>) = a/(a +b +c)</a:t>
            </a:r>
          </a:p>
          <a:p>
            <a:pPr>
              <a:lnSpc>
                <a:spcPct val="90000"/>
              </a:lnSpc>
            </a:pPr>
            <a:r>
              <a:rPr lang="en-US" b="1" dirty="0"/>
              <a:t>Then: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Pr</a:t>
            </a:r>
            <a:r>
              <a:rPr lang="en-US" dirty="0">
                <a:solidFill>
                  <a:srgbClr val="0000FF"/>
                </a:solidFill>
              </a:rPr>
              <a:t>[</a:t>
            </a:r>
            <a:r>
              <a:rPr lang="en-US" i="1" dirty="0">
                <a:solidFill>
                  <a:srgbClr val="0000FF"/>
                </a:solidFill>
              </a:rPr>
              <a:t>h</a:t>
            </a:r>
            <a:r>
              <a:rPr lang="en-US" dirty="0">
                <a:solidFill>
                  <a:srgbClr val="0000FF"/>
                </a:solidFill>
              </a:rPr>
              <a:t>(C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) = </a:t>
            </a:r>
            <a:r>
              <a:rPr lang="en-US" i="1" dirty="0">
                <a:solidFill>
                  <a:srgbClr val="0000FF"/>
                </a:solidFill>
              </a:rPr>
              <a:t>h</a:t>
            </a:r>
            <a:r>
              <a:rPr lang="en-US" dirty="0">
                <a:solidFill>
                  <a:srgbClr val="0000FF"/>
                </a:solidFill>
              </a:rPr>
              <a:t>(C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FF"/>
                </a:solidFill>
              </a:rPr>
              <a:t>)] = </a:t>
            </a:r>
            <a:r>
              <a:rPr lang="en-US" i="1" dirty="0" err="1">
                <a:solidFill>
                  <a:srgbClr val="0000FF"/>
                </a:solidFill>
              </a:rPr>
              <a:t>Sim</a:t>
            </a:r>
            <a:r>
              <a:rPr lang="en-US" dirty="0">
                <a:solidFill>
                  <a:srgbClr val="0000FF"/>
                </a:solidFill>
              </a:rPr>
              <a:t>(C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, C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FF"/>
                </a:solidFill>
              </a:rPr>
              <a:t>) </a:t>
            </a:r>
          </a:p>
          <a:p>
            <a:pPr lvl="1"/>
            <a:r>
              <a:rPr lang="en-US" dirty="0"/>
              <a:t>Look down the cols 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 until we see a 1</a:t>
            </a:r>
          </a:p>
          <a:p>
            <a:pPr lvl="1"/>
            <a:r>
              <a:rPr lang="en-US" dirty="0"/>
              <a:t>If it’s a type-</a:t>
            </a:r>
            <a:r>
              <a:rPr lang="en-US" i="1" dirty="0"/>
              <a:t>A</a:t>
            </a:r>
            <a:r>
              <a:rPr lang="en-US" dirty="0"/>
              <a:t> row, then </a:t>
            </a:r>
            <a:r>
              <a:rPr lang="en-US" i="1" dirty="0"/>
              <a:t>h</a:t>
            </a:r>
            <a:r>
              <a:rPr lang="en-US" dirty="0"/>
              <a:t>(C</a:t>
            </a:r>
            <a:r>
              <a:rPr lang="en-US" baseline="-25000" dirty="0"/>
              <a:t>1</a:t>
            </a:r>
            <a:r>
              <a:rPr lang="en-US" dirty="0"/>
              <a:t>) = </a:t>
            </a:r>
            <a:r>
              <a:rPr lang="en-US" i="1" dirty="0"/>
              <a:t>h</a:t>
            </a:r>
            <a:r>
              <a:rPr lang="en-US" dirty="0"/>
              <a:t>(C</a:t>
            </a:r>
            <a:r>
              <a:rPr lang="en-US" baseline="-25000" dirty="0"/>
              <a:t>2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If a type-</a:t>
            </a:r>
            <a:r>
              <a:rPr lang="en-US" i="1" dirty="0"/>
              <a:t>B</a:t>
            </a:r>
            <a:r>
              <a:rPr lang="en-US" dirty="0"/>
              <a:t> or type-</a:t>
            </a:r>
            <a:r>
              <a:rPr lang="en-US" i="1" dirty="0"/>
              <a:t>C</a:t>
            </a:r>
            <a:r>
              <a:rPr lang="en-US" dirty="0"/>
              <a:t> row, then not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2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for Signatures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know: </a:t>
            </a:r>
            <a:r>
              <a:rPr lang="en-US" b="1" dirty="0" err="1">
                <a:solidFill>
                  <a:srgbClr val="0000FF"/>
                </a:solidFill>
              </a:rPr>
              <a:t>Pr</a:t>
            </a:r>
            <a:r>
              <a:rPr lang="en-US" b="1" dirty="0">
                <a:solidFill>
                  <a:srgbClr val="0000FF"/>
                </a:solidFill>
              </a:rPr>
              <a:t>[</a:t>
            </a:r>
            <a:r>
              <a:rPr lang="en-US" b="1" i="1" dirty="0">
                <a:solidFill>
                  <a:srgbClr val="0000FF"/>
                </a:solidFill>
              </a:rPr>
              <a:t>h</a:t>
            </a:r>
            <a:r>
              <a:rPr lang="en-US" b="1" baseline="-25000" dirty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) = </a:t>
            </a:r>
            <a:r>
              <a:rPr lang="en-US" b="1" i="1" dirty="0">
                <a:solidFill>
                  <a:srgbClr val="0000FF"/>
                </a:solidFill>
              </a:rPr>
              <a:t>h</a:t>
            </a:r>
            <a:r>
              <a:rPr lang="en-US" b="1" baseline="-25000" dirty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2</a:t>
            </a:r>
            <a:r>
              <a:rPr lang="en-US" b="1" dirty="0">
                <a:solidFill>
                  <a:srgbClr val="0000FF"/>
                </a:solidFill>
              </a:rPr>
              <a:t>)] = </a:t>
            </a:r>
            <a:r>
              <a:rPr lang="en-US" b="1" i="1" dirty="0" err="1">
                <a:solidFill>
                  <a:srgbClr val="0000FF"/>
                </a:solidFill>
              </a:rPr>
              <a:t>sim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, C</a:t>
            </a:r>
            <a:r>
              <a:rPr lang="en-US" b="1" baseline="-25000" dirty="0">
                <a:solidFill>
                  <a:srgbClr val="0000FF"/>
                </a:solidFill>
              </a:rPr>
              <a:t>2</a:t>
            </a:r>
            <a:r>
              <a:rPr lang="en-US" b="1" dirty="0">
                <a:solidFill>
                  <a:srgbClr val="0000FF"/>
                </a:solidFill>
              </a:rPr>
              <a:t>)</a:t>
            </a:r>
          </a:p>
          <a:p>
            <a:r>
              <a:rPr lang="en-US" dirty="0"/>
              <a:t>Now generalize to multiple hash functions</a:t>
            </a:r>
          </a:p>
          <a:p>
            <a:pPr lvl="8"/>
            <a:endParaRPr lang="en-US" dirty="0"/>
          </a:p>
          <a:p>
            <a:r>
              <a:rPr lang="en-US" b="1" dirty="0"/>
              <a:t>The </a:t>
            </a:r>
            <a:r>
              <a:rPr lang="en-US" b="1" i="1" dirty="0">
                <a:solidFill>
                  <a:srgbClr val="FF0066"/>
                </a:solidFill>
              </a:rPr>
              <a:t>similarity of two signatures </a:t>
            </a:r>
            <a:r>
              <a:rPr lang="en-US" b="1" dirty="0"/>
              <a:t>is the fraction of the hash functions in which they agree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Note: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Because of the Min-Hash property, the similarity of columns is the same as the expected similarity of their signatures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0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Min-Hashing Example</a:t>
            </a:r>
          </a:p>
        </p:txBody>
      </p:sp>
      <p:sp>
        <p:nvSpPr>
          <p:cNvPr id="127" name="Text Box 142"/>
          <p:cNvSpPr txBox="1">
            <a:spLocks noChangeArrowheads="1"/>
          </p:cNvSpPr>
          <p:nvPr/>
        </p:nvSpPr>
        <p:spPr bwMode="auto">
          <a:xfrm>
            <a:off x="4800600" y="4487863"/>
            <a:ext cx="40126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Similarities:</a:t>
            </a:r>
          </a:p>
          <a:p>
            <a:r>
              <a:rPr lang="en-US" sz="2400" dirty="0"/>
              <a:t>                   1-3      2-4    1-2   3-4</a:t>
            </a:r>
          </a:p>
          <a:p>
            <a:r>
              <a:rPr lang="en-US" sz="2400" b="1" dirty="0"/>
              <a:t>Col/Col </a:t>
            </a:r>
            <a:r>
              <a:rPr lang="en-US" sz="2400" dirty="0"/>
              <a:t>  0.75    0.75    0       0</a:t>
            </a:r>
          </a:p>
          <a:p>
            <a:r>
              <a:rPr lang="en-US" sz="2400" b="1" dirty="0"/>
              <a:t>Sig/Sig </a:t>
            </a:r>
            <a:r>
              <a:rPr lang="en-US" sz="2400" dirty="0"/>
              <a:t>  </a:t>
            </a:r>
            <a:r>
              <a:rPr lang="zh-CN" altLang="en-US" sz="2400" dirty="0"/>
              <a:t> </a:t>
            </a:r>
            <a:r>
              <a:rPr lang="en-US" sz="2400" dirty="0"/>
              <a:t>0.67    1.00    0       0</a:t>
            </a:r>
          </a:p>
        </p:txBody>
      </p:sp>
      <p:sp>
        <p:nvSpPr>
          <p:cNvPr id="128" name="Rectangle 143"/>
          <p:cNvSpPr>
            <a:spLocks noChangeArrowheads="1"/>
          </p:cNvSpPr>
          <p:nvPr/>
        </p:nvSpPr>
        <p:spPr bwMode="auto">
          <a:xfrm>
            <a:off x="5875867" y="4934431"/>
            <a:ext cx="288383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Line 144"/>
          <p:cNvSpPr>
            <a:spLocks noChangeShapeType="1"/>
          </p:cNvSpPr>
          <p:nvPr/>
        </p:nvSpPr>
        <p:spPr bwMode="auto">
          <a:xfrm flipV="1">
            <a:off x="5875867" y="5292762"/>
            <a:ext cx="2883830" cy="57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47" name="Group 246"/>
          <p:cNvGrpSpPr/>
          <p:nvPr/>
        </p:nvGrpSpPr>
        <p:grpSpPr>
          <a:xfrm>
            <a:off x="381000" y="1595437"/>
            <a:ext cx="7924800" cy="4652963"/>
            <a:chOff x="381000" y="2052637"/>
            <a:chExt cx="7924800" cy="4652963"/>
          </a:xfrm>
        </p:grpSpPr>
        <p:sp>
          <p:nvSpPr>
            <p:cNvPr id="248" name="Text Box 67"/>
            <p:cNvSpPr txBox="1">
              <a:spLocks noChangeArrowheads="1"/>
            </p:cNvSpPr>
            <p:nvPr/>
          </p:nvSpPr>
          <p:spPr bwMode="auto">
            <a:xfrm>
              <a:off x="6026150" y="2205037"/>
              <a:ext cx="21034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Signature matrix </a:t>
              </a:r>
              <a:r>
                <a:rPr lang="en-US" b="1" i="1" dirty="0">
                  <a:solidFill>
                    <a:srgbClr val="008000"/>
                  </a:solidFill>
                </a:rPr>
                <a:t>M</a:t>
              </a:r>
            </a:p>
          </p:txBody>
        </p:sp>
        <p:sp>
          <p:nvSpPr>
            <p:cNvPr id="249" name="AutoShape 68"/>
            <p:cNvSpPr>
              <a:spLocks noChangeArrowheads="1"/>
            </p:cNvSpPr>
            <p:nvPr/>
          </p:nvSpPr>
          <p:spPr bwMode="auto">
            <a:xfrm>
              <a:off x="4800600" y="4338637"/>
              <a:ext cx="762000" cy="533400"/>
            </a:xfrm>
            <a:prstGeom prst="rightArrow">
              <a:avLst>
                <a:gd name="adj1" fmla="val 50000"/>
                <a:gd name="adj2" fmla="val 3571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Rectangle 69"/>
            <p:cNvSpPr>
              <a:spLocks noChangeArrowheads="1"/>
            </p:cNvSpPr>
            <p:nvPr/>
          </p:nvSpPr>
          <p:spPr bwMode="auto">
            <a:xfrm>
              <a:off x="77343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51" name="Rectangle 70"/>
            <p:cNvSpPr>
              <a:spLocks noChangeArrowheads="1"/>
            </p:cNvSpPr>
            <p:nvPr/>
          </p:nvSpPr>
          <p:spPr bwMode="auto">
            <a:xfrm>
              <a:off x="71628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252" name="Rectangle 71"/>
            <p:cNvSpPr>
              <a:spLocks noChangeArrowheads="1"/>
            </p:cNvSpPr>
            <p:nvPr/>
          </p:nvSpPr>
          <p:spPr bwMode="auto">
            <a:xfrm>
              <a:off x="65913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53" name="Rectangle 72"/>
            <p:cNvSpPr>
              <a:spLocks noChangeArrowheads="1"/>
            </p:cNvSpPr>
            <p:nvPr/>
          </p:nvSpPr>
          <p:spPr bwMode="auto">
            <a:xfrm>
              <a:off x="6019800" y="2738437"/>
              <a:ext cx="571500" cy="5842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254" name="Line 73"/>
            <p:cNvSpPr>
              <a:spLocks noChangeShapeType="1"/>
            </p:cNvSpPr>
            <p:nvPr/>
          </p:nvSpPr>
          <p:spPr bwMode="auto">
            <a:xfrm>
              <a:off x="6019800" y="27384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5" name="Line 74"/>
            <p:cNvSpPr>
              <a:spLocks noChangeShapeType="1"/>
            </p:cNvSpPr>
            <p:nvPr/>
          </p:nvSpPr>
          <p:spPr bwMode="auto">
            <a:xfrm>
              <a:off x="6019800" y="33226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" name="Line 75"/>
            <p:cNvSpPr>
              <a:spLocks noChangeShapeType="1"/>
            </p:cNvSpPr>
            <p:nvPr/>
          </p:nvSpPr>
          <p:spPr bwMode="auto">
            <a:xfrm>
              <a:off x="6019800" y="27384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7" name="Line 76"/>
            <p:cNvSpPr>
              <a:spLocks noChangeShapeType="1"/>
            </p:cNvSpPr>
            <p:nvPr/>
          </p:nvSpPr>
          <p:spPr bwMode="auto">
            <a:xfrm>
              <a:off x="6591300" y="27384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" name="Line 77"/>
            <p:cNvSpPr>
              <a:spLocks noChangeShapeType="1"/>
            </p:cNvSpPr>
            <p:nvPr/>
          </p:nvSpPr>
          <p:spPr bwMode="auto">
            <a:xfrm>
              <a:off x="7162800" y="27384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9" name="Line 78"/>
            <p:cNvSpPr>
              <a:spLocks noChangeShapeType="1"/>
            </p:cNvSpPr>
            <p:nvPr/>
          </p:nvSpPr>
          <p:spPr bwMode="auto">
            <a:xfrm>
              <a:off x="7734300" y="27384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0" name="Line 79"/>
            <p:cNvSpPr>
              <a:spLocks noChangeShapeType="1"/>
            </p:cNvSpPr>
            <p:nvPr/>
          </p:nvSpPr>
          <p:spPr bwMode="auto">
            <a:xfrm>
              <a:off x="8305800" y="27384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1" name="Rectangle 81"/>
            <p:cNvSpPr>
              <a:spLocks noChangeArrowheads="1"/>
            </p:cNvSpPr>
            <p:nvPr/>
          </p:nvSpPr>
          <p:spPr bwMode="auto">
            <a:xfrm>
              <a:off x="914400" y="6094412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5</a:t>
              </a:r>
            </a:p>
          </p:txBody>
        </p:sp>
        <p:sp>
          <p:nvSpPr>
            <p:cNvPr id="262" name="Rectangle 82"/>
            <p:cNvSpPr>
              <a:spLocks noChangeArrowheads="1"/>
            </p:cNvSpPr>
            <p:nvPr/>
          </p:nvSpPr>
          <p:spPr bwMode="auto">
            <a:xfrm>
              <a:off x="914400" y="5514975"/>
              <a:ext cx="381000" cy="5794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7</a:t>
              </a:r>
            </a:p>
          </p:txBody>
        </p:sp>
        <p:sp>
          <p:nvSpPr>
            <p:cNvPr id="263" name="Rectangle 83"/>
            <p:cNvSpPr>
              <a:spLocks noChangeArrowheads="1"/>
            </p:cNvSpPr>
            <p:nvPr/>
          </p:nvSpPr>
          <p:spPr bwMode="auto">
            <a:xfrm>
              <a:off x="914400" y="4933950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6</a:t>
              </a:r>
            </a:p>
          </p:txBody>
        </p:sp>
        <p:sp>
          <p:nvSpPr>
            <p:cNvPr id="264" name="Rectangle 84"/>
            <p:cNvSpPr>
              <a:spLocks noChangeArrowheads="1"/>
            </p:cNvSpPr>
            <p:nvPr/>
          </p:nvSpPr>
          <p:spPr bwMode="auto">
            <a:xfrm>
              <a:off x="914400" y="4352925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3</a:t>
              </a:r>
            </a:p>
          </p:txBody>
        </p:sp>
        <p:sp>
          <p:nvSpPr>
            <p:cNvPr id="265" name="Rectangle 85"/>
            <p:cNvSpPr>
              <a:spLocks noChangeArrowheads="1"/>
            </p:cNvSpPr>
            <p:nvPr/>
          </p:nvSpPr>
          <p:spPr bwMode="auto">
            <a:xfrm>
              <a:off x="914400" y="3771900"/>
              <a:ext cx="381000" cy="5810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266" name="Rectangle 86"/>
            <p:cNvSpPr>
              <a:spLocks noChangeArrowheads="1"/>
            </p:cNvSpPr>
            <p:nvPr/>
          </p:nvSpPr>
          <p:spPr bwMode="auto">
            <a:xfrm>
              <a:off x="914400" y="3192462"/>
              <a:ext cx="381000" cy="57943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267" name="Rectangle 87"/>
            <p:cNvSpPr>
              <a:spLocks noChangeArrowheads="1"/>
            </p:cNvSpPr>
            <p:nvPr/>
          </p:nvSpPr>
          <p:spPr bwMode="auto">
            <a:xfrm>
              <a:off x="914400" y="2586037"/>
              <a:ext cx="381000" cy="60642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268" name="Line 88"/>
            <p:cNvSpPr>
              <a:spLocks noChangeShapeType="1"/>
            </p:cNvSpPr>
            <p:nvPr/>
          </p:nvSpPr>
          <p:spPr bwMode="auto">
            <a:xfrm>
              <a:off x="914400" y="25860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9" name="Line 89"/>
            <p:cNvSpPr>
              <a:spLocks noChangeShapeType="1"/>
            </p:cNvSpPr>
            <p:nvPr/>
          </p:nvSpPr>
          <p:spPr bwMode="auto">
            <a:xfrm>
              <a:off x="914400" y="319246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0" name="Line 90"/>
            <p:cNvSpPr>
              <a:spLocks noChangeShapeType="1"/>
            </p:cNvSpPr>
            <p:nvPr/>
          </p:nvSpPr>
          <p:spPr bwMode="auto">
            <a:xfrm>
              <a:off x="914400" y="37719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1" name="Line 91"/>
            <p:cNvSpPr>
              <a:spLocks noChangeShapeType="1"/>
            </p:cNvSpPr>
            <p:nvPr/>
          </p:nvSpPr>
          <p:spPr bwMode="auto">
            <a:xfrm>
              <a:off x="914400" y="435292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" name="Line 92"/>
            <p:cNvSpPr>
              <a:spLocks noChangeShapeType="1"/>
            </p:cNvSpPr>
            <p:nvPr/>
          </p:nvSpPr>
          <p:spPr bwMode="auto">
            <a:xfrm>
              <a:off x="914400" y="493395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3" name="Line 93"/>
            <p:cNvSpPr>
              <a:spLocks noChangeShapeType="1"/>
            </p:cNvSpPr>
            <p:nvPr/>
          </p:nvSpPr>
          <p:spPr bwMode="auto">
            <a:xfrm>
              <a:off x="914400" y="551497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4" name="Line 94"/>
            <p:cNvSpPr>
              <a:spLocks noChangeShapeType="1"/>
            </p:cNvSpPr>
            <p:nvPr/>
          </p:nvSpPr>
          <p:spPr bwMode="auto">
            <a:xfrm>
              <a:off x="914400" y="609441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5" name="Line 95"/>
            <p:cNvSpPr>
              <a:spLocks noChangeShapeType="1"/>
            </p:cNvSpPr>
            <p:nvPr/>
          </p:nvSpPr>
          <p:spPr bwMode="auto">
            <a:xfrm>
              <a:off x="914400" y="66754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" name="Line 96"/>
            <p:cNvSpPr>
              <a:spLocks noChangeShapeType="1"/>
            </p:cNvSpPr>
            <p:nvPr/>
          </p:nvSpPr>
          <p:spPr bwMode="auto">
            <a:xfrm>
              <a:off x="914400" y="2586037"/>
              <a:ext cx="0" cy="40894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" name="Line 97"/>
            <p:cNvSpPr>
              <a:spLocks noChangeShapeType="1"/>
            </p:cNvSpPr>
            <p:nvPr/>
          </p:nvSpPr>
          <p:spPr bwMode="auto">
            <a:xfrm>
              <a:off x="1295400" y="4352925"/>
              <a:ext cx="0" cy="581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" name="Line 98"/>
            <p:cNvSpPr>
              <a:spLocks noChangeShapeType="1"/>
            </p:cNvSpPr>
            <p:nvPr/>
          </p:nvSpPr>
          <p:spPr bwMode="auto">
            <a:xfrm>
              <a:off x="1295400" y="2586037"/>
              <a:ext cx="0" cy="17668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" name="Line 99"/>
            <p:cNvSpPr>
              <a:spLocks noChangeShapeType="1"/>
            </p:cNvSpPr>
            <p:nvPr/>
          </p:nvSpPr>
          <p:spPr bwMode="auto">
            <a:xfrm>
              <a:off x="1295400" y="4324350"/>
              <a:ext cx="0" cy="23510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0" name="Rectangle 100"/>
            <p:cNvSpPr>
              <a:spLocks noChangeArrowheads="1"/>
            </p:cNvSpPr>
            <p:nvPr/>
          </p:nvSpPr>
          <p:spPr bwMode="auto">
            <a:xfrm>
              <a:off x="77343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81" name="Rectangle 101"/>
            <p:cNvSpPr>
              <a:spLocks noChangeArrowheads="1"/>
            </p:cNvSpPr>
            <p:nvPr/>
          </p:nvSpPr>
          <p:spPr bwMode="auto">
            <a:xfrm>
              <a:off x="71628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4</a:t>
              </a:r>
            </a:p>
          </p:txBody>
        </p:sp>
        <p:sp>
          <p:nvSpPr>
            <p:cNvPr id="282" name="Rectangle 102"/>
            <p:cNvSpPr>
              <a:spLocks noChangeArrowheads="1"/>
            </p:cNvSpPr>
            <p:nvPr/>
          </p:nvSpPr>
          <p:spPr bwMode="auto">
            <a:xfrm>
              <a:off x="65913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283" name="Rectangle 103"/>
            <p:cNvSpPr>
              <a:spLocks noChangeArrowheads="1"/>
            </p:cNvSpPr>
            <p:nvPr/>
          </p:nvSpPr>
          <p:spPr bwMode="auto">
            <a:xfrm>
              <a:off x="6019800" y="3348037"/>
              <a:ext cx="571500" cy="584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284" name="Line 104"/>
            <p:cNvSpPr>
              <a:spLocks noChangeShapeType="1"/>
            </p:cNvSpPr>
            <p:nvPr/>
          </p:nvSpPr>
          <p:spPr bwMode="auto">
            <a:xfrm>
              <a:off x="6019800" y="33480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5" name="Line 105"/>
            <p:cNvSpPr>
              <a:spLocks noChangeShapeType="1"/>
            </p:cNvSpPr>
            <p:nvPr/>
          </p:nvSpPr>
          <p:spPr bwMode="auto">
            <a:xfrm>
              <a:off x="6019800" y="39322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6" name="Line 106"/>
            <p:cNvSpPr>
              <a:spLocks noChangeShapeType="1"/>
            </p:cNvSpPr>
            <p:nvPr/>
          </p:nvSpPr>
          <p:spPr bwMode="auto">
            <a:xfrm>
              <a:off x="6019800" y="33480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" name="Line 107"/>
            <p:cNvSpPr>
              <a:spLocks noChangeShapeType="1"/>
            </p:cNvSpPr>
            <p:nvPr/>
          </p:nvSpPr>
          <p:spPr bwMode="auto">
            <a:xfrm>
              <a:off x="6591300" y="33480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8" name="Line 108"/>
            <p:cNvSpPr>
              <a:spLocks noChangeShapeType="1"/>
            </p:cNvSpPr>
            <p:nvPr/>
          </p:nvSpPr>
          <p:spPr bwMode="auto">
            <a:xfrm>
              <a:off x="7162800" y="33480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9" name="Line 109"/>
            <p:cNvSpPr>
              <a:spLocks noChangeShapeType="1"/>
            </p:cNvSpPr>
            <p:nvPr/>
          </p:nvSpPr>
          <p:spPr bwMode="auto">
            <a:xfrm>
              <a:off x="7734300" y="33480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0" name="Line 110"/>
            <p:cNvSpPr>
              <a:spLocks noChangeShapeType="1"/>
            </p:cNvSpPr>
            <p:nvPr/>
          </p:nvSpPr>
          <p:spPr bwMode="auto">
            <a:xfrm>
              <a:off x="8305800" y="33480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1" name="Rectangle 112"/>
            <p:cNvSpPr>
              <a:spLocks noChangeArrowheads="1"/>
            </p:cNvSpPr>
            <p:nvPr/>
          </p:nvSpPr>
          <p:spPr bwMode="auto">
            <a:xfrm>
              <a:off x="381000" y="6094412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4</a:t>
              </a:r>
            </a:p>
          </p:txBody>
        </p:sp>
        <p:sp>
          <p:nvSpPr>
            <p:cNvPr id="292" name="Rectangle 113"/>
            <p:cNvSpPr>
              <a:spLocks noChangeArrowheads="1"/>
            </p:cNvSpPr>
            <p:nvPr/>
          </p:nvSpPr>
          <p:spPr bwMode="auto">
            <a:xfrm>
              <a:off x="381000" y="5514975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5</a:t>
              </a:r>
            </a:p>
          </p:txBody>
        </p:sp>
        <p:sp>
          <p:nvSpPr>
            <p:cNvPr id="293" name="Rectangle 114"/>
            <p:cNvSpPr>
              <a:spLocks noChangeArrowheads="1"/>
            </p:cNvSpPr>
            <p:nvPr/>
          </p:nvSpPr>
          <p:spPr bwMode="auto">
            <a:xfrm>
              <a:off x="381000" y="493395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1</a:t>
              </a:r>
            </a:p>
          </p:txBody>
        </p:sp>
        <p:sp>
          <p:nvSpPr>
            <p:cNvPr id="294" name="Rectangle 115"/>
            <p:cNvSpPr>
              <a:spLocks noChangeArrowheads="1"/>
            </p:cNvSpPr>
            <p:nvPr/>
          </p:nvSpPr>
          <p:spPr bwMode="auto">
            <a:xfrm>
              <a:off x="381000" y="4352925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6</a:t>
              </a:r>
            </a:p>
          </p:txBody>
        </p:sp>
        <p:sp>
          <p:nvSpPr>
            <p:cNvPr id="295" name="Rectangle 116"/>
            <p:cNvSpPr>
              <a:spLocks noChangeArrowheads="1"/>
            </p:cNvSpPr>
            <p:nvPr/>
          </p:nvSpPr>
          <p:spPr bwMode="auto">
            <a:xfrm>
              <a:off x="381000" y="3771900"/>
              <a:ext cx="381000" cy="581025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7</a:t>
              </a:r>
            </a:p>
          </p:txBody>
        </p:sp>
        <p:sp>
          <p:nvSpPr>
            <p:cNvPr id="296" name="Rectangle 117"/>
            <p:cNvSpPr>
              <a:spLocks noChangeArrowheads="1"/>
            </p:cNvSpPr>
            <p:nvPr/>
          </p:nvSpPr>
          <p:spPr bwMode="auto">
            <a:xfrm>
              <a:off x="381000" y="3192462"/>
              <a:ext cx="381000" cy="579438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>
                  <a:latin typeface="+mj-lt"/>
                </a:rPr>
                <a:t>3</a:t>
              </a:r>
            </a:p>
          </p:txBody>
        </p:sp>
        <p:sp>
          <p:nvSpPr>
            <p:cNvPr id="297" name="Rectangle 118"/>
            <p:cNvSpPr>
              <a:spLocks noChangeArrowheads="1"/>
            </p:cNvSpPr>
            <p:nvPr/>
          </p:nvSpPr>
          <p:spPr bwMode="auto">
            <a:xfrm>
              <a:off x="381000" y="2586037"/>
              <a:ext cx="381000" cy="606425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>
                  <a:latin typeface="+mj-lt"/>
                </a:rPr>
                <a:t>2</a:t>
              </a:r>
            </a:p>
          </p:txBody>
        </p:sp>
        <p:sp>
          <p:nvSpPr>
            <p:cNvPr id="298" name="Line 119"/>
            <p:cNvSpPr>
              <a:spLocks noChangeShapeType="1"/>
            </p:cNvSpPr>
            <p:nvPr/>
          </p:nvSpPr>
          <p:spPr bwMode="auto">
            <a:xfrm>
              <a:off x="381000" y="25860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9" name="Line 120"/>
            <p:cNvSpPr>
              <a:spLocks noChangeShapeType="1"/>
            </p:cNvSpPr>
            <p:nvPr/>
          </p:nvSpPr>
          <p:spPr bwMode="auto">
            <a:xfrm>
              <a:off x="381000" y="319246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0" name="Line 121"/>
            <p:cNvSpPr>
              <a:spLocks noChangeShapeType="1"/>
            </p:cNvSpPr>
            <p:nvPr/>
          </p:nvSpPr>
          <p:spPr bwMode="auto">
            <a:xfrm>
              <a:off x="381000" y="377190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1" name="Line 122"/>
            <p:cNvSpPr>
              <a:spLocks noChangeShapeType="1"/>
            </p:cNvSpPr>
            <p:nvPr/>
          </p:nvSpPr>
          <p:spPr bwMode="auto">
            <a:xfrm>
              <a:off x="381000" y="435292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2" name="Line 123"/>
            <p:cNvSpPr>
              <a:spLocks noChangeShapeType="1"/>
            </p:cNvSpPr>
            <p:nvPr/>
          </p:nvSpPr>
          <p:spPr bwMode="auto">
            <a:xfrm>
              <a:off x="381000" y="4933950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3" name="Line 124"/>
            <p:cNvSpPr>
              <a:spLocks noChangeShapeType="1"/>
            </p:cNvSpPr>
            <p:nvPr/>
          </p:nvSpPr>
          <p:spPr bwMode="auto">
            <a:xfrm>
              <a:off x="381000" y="5514975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4" name="Line 125"/>
            <p:cNvSpPr>
              <a:spLocks noChangeShapeType="1"/>
            </p:cNvSpPr>
            <p:nvPr/>
          </p:nvSpPr>
          <p:spPr bwMode="auto">
            <a:xfrm>
              <a:off x="381000" y="6094412"/>
              <a:ext cx="381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5" name="Line 126"/>
            <p:cNvSpPr>
              <a:spLocks noChangeShapeType="1"/>
            </p:cNvSpPr>
            <p:nvPr/>
          </p:nvSpPr>
          <p:spPr bwMode="auto">
            <a:xfrm>
              <a:off x="381000" y="6675437"/>
              <a:ext cx="381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6" name="Line 127"/>
            <p:cNvSpPr>
              <a:spLocks noChangeShapeType="1"/>
            </p:cNvSpPr>
            <p:nvPr/>
          </p:nvSpPr>
          <p:spPr bwMode="auto">
            <a:xfrm>
              <a:off x="381000" y="2586037"/>
              <a:ext cx="0" cy="40894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7" name="Line 128"/>
            <p:cNvSpPr>
              <a:spLocks noChangeShapeType="1"/>
            </p:cNvSpPr>
            <p:nvPr/>
          </p:nvSpPr>
          <p:spPr bwMode="auto">
            <a:xfrm>
              <a:off x="762000" y="4352925"/>
              <a:ext cx="0" cy="5810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8" name="Line 129"/>
            <p:cNvSpPr>
              <a:spLocks noChangeShapeType="1"/>
            </p:cNvSpPr>
            <p:nvPr/>
          </p:nvSpPr>
          <p:spPr bwMode="auto">
            <a:xfrm>
              <a:off x="762000" y="2586037"/>
              <a:ext cx="0" cy="17668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9" name="Line 130"/>
            <p:cNvSpPr>
              <a:spLocks noChangeShapeType="1"/>
            </p:cNvSpPr>
            <p:nvPr/>
          </p:nvSpPr>
          <p:spPr bwMode="auto">
            <a:xfrm>
              <a:off x="762000" y="4324350"/>
              <a:ext cx="0" cy="23510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0" name="Rectangle 131"/>
            <p:cNvSpPr>
              <a:spLocks noChangeArrowheads="1"/>
            </p:cNvSpPr>
            <p:nvPr/>
          </p:nvSpPr>
          <p:spPr bwMode="auto">
            <a:xfrm>
              <a:off x="7734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2</a:t>
              </a:r>
            </a:p>
          </p:txBody>
        </p:sp>
        <p:sp>
          <p:nvSpPr>
            <p:cNvPr id="311" name="Rectangle 132"/>
            <p:cNvSpPr>
              <a:spLocks noChangeArrowheads="1"/>
            </p:cNvSpPr>
            <p:nvPr/>
          </p:nvSpPr>
          <p:spPr bwMode="auto">
            <a:xfrm>
              <a:off x="7162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12" name="Rectangle 133"/>
            <p:cNvSpPr>
              <a:spLocks noChangeArrowheads="1"/>
            </p:cNvSpPr>
            <p:nvPr/>
          </p:nvSpPr>
          <p:spPr bwMode="auto">
            <a:xfrm>
              <a:off x="65913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2</a:t>
              </a:r>
            </a:p>
          </p:txBody>
        </p:sp>
        <p:sp>
          <p:nvSpPr>
            <p:cNvPr id="313" name="Rectangle 134"/>
            <p:cNvSpPr>
              <a:spLocks noChangeArrowheads="1"/>
            </p:cNvSpPr>
            <p:nvPr/>
          </p:nvSpPr>
          <p:spPr bwMode="auto">
            <a:xfrm>
              <a:off x="6019800" y="3957637"/>
              <a:ext cx="571500" cy="584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14" name="Line 135"/>
            <p:cNvSpPr>
              <a:spLocks noChangeShapeType="1"/>
            </p:cNvSpPr>
            <p:nvPr/>
          </p:nvSpPr>
          <p:spPr bwMode="auto">
            <a:xfrm>
              <a:off x="6019800" y="39576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5" name="Line 136"/>
            <p:cNvSpPr>
              <a:spLocks noChangeShapeType="1"/>
            </p:cNvSpPr>
            <p:nvPr/>
          </p:nvSpPr>
          <p:spPr bwMode="auto">
            <a:xfrm>
              <a:off x="6019800" y="4541837"/>
              <a:ext cx="2286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6" name="Line 137"/>
            <p:cNvSpPr>
              <a:spLocks noChangeShapeType="1"/>
            </p:cNvSpPr>
            <p:nvPr/>
          </p:nvSpPr>
          <p:spPr bwMode="auto">
            <a:xfrm>
              <a:off x="6019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7" name="Line 138"/>
            <p:cNvSpPr>
              <a:spLocks noChangeShapeType="1"/>
            </p:cNvSpPr>
            <p:nvPr/>
          </p:nvSpPr>
          <p:spPr bwMode="auto">
            <a:xfrm>
              <a:off x="6591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8" name="Line 139"/>
            <p:cNvSpPr>
              <a:spLocks noChangeShapeType="1"/>
            </p:cNvSpPr>
            <p:nvPr/>
          </p:nvSpPr>
          <p:spPr bwMode="auto">
            <a:xfrm>
              <a:off x="71628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9" name="Line 140"/>
            <p:cNvSpPr>
              <a:spLocks noChangeShapeType="1"/>
            </p:cNvSpPr>
            <p:nvPr/>
          </p:nvSpPr>
          <p:spPr bwMode="auto">
            <a:xfrm>
              <a:off x="7734300" y="3957637"/>
              <a:ext cx="0" cy="584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0" name="Line 141"/>
            <p:cNvSpPr>
              <a:spLocks noChangeShapeType="1"/>
            </p:cNvSpPr>
            <p:nvPr/>
          </p:nvSpPr>
          <p:spPr bwMode="auto">
            <a:xfrm>
              <a:off x="8305800" y="3957637"/>
              <a:ext cx="0" cy="5842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1" name="Rectangle 5"/>
            <p:cNvSpPr>
              <a:spLocks noChangeArrowheads="1"/>
            </p:cNvSpPr>
            <p:nvPr/>
          </p:nvSpPr>
          <p:spPr bwMode="auto">
            <a:xfrm>
              <a:off x="3943353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22" name="Rectangle 6"/>
            <p:cNvSpPr>
              <a:spLocks noChangeArrowheads="1"/>
            </p:cNvSpPr>
            <p:nvPr/>
          </p:nvSpPr>
          <p:spPr bwMode="auto">
            <a:xfrm>
              <a:off x="3314702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23" name="Rectangle 7"/>
            <p:cNvSpPr>
              <a:spLocks noChangeArrowheads="1"/>
            </p:cNvSpPr>
            <p:nvPr/>
          </p:nvSpPr>
          <p:spPr bwMode="auto">
            <a:xfrm>
              <a:off x="2686051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24" name="Rectangle 8"/>
            <p:cNvSpPr>
              <a:spLocks noChangeArrowheads="1"/>
            </p:cNvSpPr>
            <p:nvPr/>
          </p:nvSpPr>
          <p:spPr bwMode="auto">
            <a:xfrm>
              <a:off x="2057401" y="611028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25" name="Rectangle 9"/>
            <p:cNvSpPr>
              <a:spLocks noChangeArrowheads="1"/>
            </p:cNvSpPr>
            <p:nvPr/>
          </p:nvSpPr>
          <p:spPr bwMode="auto">
            <a:xfrm>
              <a:off x="3943353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26" name="Rectangle 10"/>
            <p:cNvSpPr>
              <a:spLocks noChangeArrowheads="1"/>
            </p:cNvSpPr>
            <p:nvPr/>
          </p:nvSpPr>
          <p:spPr bwMode="auto">
            <a:xfrm>
              <a:off x="3314702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27" name="Rectangle 11"/>
            <p:cNvSpPr>
              <a:spLocks noChangeArrowheads="1"/>
            </p:cNvSpPr>
            <p:nvPr/>
          </p:nvSpPr>
          <p:spPr bwMode="auto">
            <a:xfrm>
              <a:off x="2686051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28" name="Rectangle 12"/>
            <p:cNvSpPr>
              <a:spLocks noChangeArrowheads="1"/>
            </p:cNvSpPr>
            <p:nvPr/>
          </p:nvSpPr>
          <p:spPr bwMode="auto">
            <a:xfrm>
              <a:off x="2057401" y="5516562"/>
              <a:ext cx="628651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29" name="Rectangle 13"/>
            <p:cNvSpPr>
              <a:spLocks noChangeArrowheads="1"/>
            </p:cNvSpPr>
            <p:nvPr/>
          </p:nvSpPr>
          <p:spPr bwMode="auto">
            <a:xfrm>
              <a:off x="3943353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0" name="Rectangle 14"/>
            <p:cNvSpPr>
              <a:spLocks noChangeArrowheads="1"/>
            </p:cNvSpPr>
            <p:nvPr/>
          </p:nvSpPr>
          <p:spPr bwMode="auto">
            <a:xfrm>
              <a:off x="3314702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1" name="Rectangle 15"/>
            <p:cNvSpPr>
              <a:spLocks noChangeArrowheads="1"/>
            </p:cNvSpPr>
            <p:nvPr/>
          </p:nvSpPr>
          <p:spPr bwMode="auto">
            <a:xfrm>
              <a:off x="2686051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2" name="Rectangle 16"/>
            <p:cNvSpPr>
              <a:spLocks noChangeArrowheads="1"/>
            </p:cNvSpPr>
            <p:nvPr/>
          </p:nvSpPr>
          <p:spPr bwMode="auto">
            <a:xfrm>
              <a:off x="2057401" y="4921250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3" name="Rectangle 17"/>
            <p:cNvSpPr>
              <a:spLocks noChangeArrowheads="1"/>
            </p:cNvSpPr>
            <p:nvPr/>
          </p:nvSpPr>
          <p:spPr bwMode="auto">
            <a:xfrm>
              <a:off x="3943353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4" name="Rectangle 18"/>
            <p:cNvSpPr>
              <a:spLocks noChangeArrowheads="1"/>
            </p:cNvSpPr>
            <p:nvPr/>
          </p:nvSpPr>
          <p:spPr bwMode="auto">
            <a:xfrm>
              <a:off x="3314702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5" name="Rectangle 19"/>
            <p:cNvSpPr>
              <a:spLocks noChangeArrowheads="1"/>
            </p:cNvSpPr>
            <p:nvPr/>
          </p:nvSpPr>
          <p:spPr bwMode="auto">
            <a:xfrm>
              <a:off x="2686051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6" name="Rectangle 20"/>
            <p:cNvSpPr>
              <a:spLocks noChangeArrowheads="1"/>
            </p:cNvSpPr>
            <p:nvPr/>
          </p:nvSpPr>
          <p:spPr bwMode="auto">
            <a:xfrm>
              <a:off x="2057401" y="4324350"/>
              <a:ext cx="628651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7" name="Rectangle 21"/>
            <p:cNvSpPr>
              <a:spLocks noChangeArrowheads="1"/>
            </p:cNvSpPr>
            <p:nvPr/>
          </p:nvSpPr>
          <p:spPr bwMode="auto">
            <a:xfrm>
              <a:off x="3943353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38" name="Rectangle 22"/>
            <p:cNvSpPr>
              <a:spLocks noChangeArrowheads="1"/>
            </p:cNvSpPr>
            <p:nvPr/>
          </p:nvSpPr>
          <p:spPr bwMode="auto">
            <a:xfrm>
              <a:off x="3314702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39" name="Rectangle 23"/>
            <p:cNvSpPr>
              <a:spLocks noChangeArrowheads="1"/>
            </p:cNvSpPr>
            <p:nvPr/>
          </p:nvSpPr>
          <p:spPr bwMode="auto">
            <a:xfrm>
              <a:off x="2686051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40" name="Rectangle 24"/>
            <p:cNvSpPr>
              <a:spLocks noChangeArrowheads="1"/>
            </p:cNvSpPr>
            <p:nvPr/>
          </p:nvSpPr>
          <p:spPr bwMode="auto">
            <a:xfrm>
              <a:off x="2057401" y="3729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41" name="Rectangle 25"/>
            <p:cNvSpPr>
              <a:spLocks noChangeArrowheads="1"/>
            </p:cNvSpPr>
            <p:nvPr/>
          </p:nvSpPr>
          <p:spPr bwMode="auto">
            <a:xfrm>
              <a:off x="3943353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42" name="Rectangle 26"/>
            <p:cNvSpPr>
              <a:spLocks noChangeArrowheads="1"/>
            </p:cNvSpPr>
            <p:nvPr/>
          </p:nvSpPr>
          <p:spPr bwMode="auto">
            <a:xfrm>
              <a:off x="3314702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43" name="Rectangle 27"/>
            <p:cNvSpPr>
              <a:spLocks noChangeArrowheads="1"/>
            </p:cNvSpPr>
            <p:nvPr/>
          </p:nvSpPr>
          <p:spPr bwMode="auto">
            <a:xfrm>
              <a:off x="2686051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0</a:t>
              </a:r>
            </a:p>
          </p:txBody>
        </p:sp>
        <p:sp>
          <p:nvSpPr>
            <p:cNvPr id="344" name="Rectangle 28"/>
            <p:cNvSpPr>
              <a:spLocks noChangeArrowheads="1"/>
            </p:cNvSpPr>
            <p:nvPr/>
          </p:nvSpPr>
          <p:spPr bwMode="auto">
            <a:xfrm>
              <a:off x="2057401" y="3181350"/>
              <a:ext cx="628651" cy="547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/>
                <a:t>1</a:t>
              </a:r>
            </a:p>
          </p:txBody>
        </p:sp>
        <p:sp>
          <p:nvSpPr>
            <p:cNvPr id="345" name="Rectangle 29"/>
            <p:cNvSpPr>
              <a:spLocks noChangeArrowheads="1"/>
            </p:cNvSpPr>
            <p:nvPr/>
          </p:nvSpPr>
          <p:spPr bwMode="auto">
            <a:xfrm>
              <a:off x="3943353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46" name="Rectangle 30"/>
            <p:cNvSpPr>
              <a:spLocks noChangeArrowheads="1"/>
            </p:cNvSpPr>
            <p:nvPr/>
          </p:nvSpPr>
          <p:spPr bwMode="auto">
            <a:xfrm>
              <a:off x="3314702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</a:t>
              </a:r>
            </a:p>
          </p:txBody>
        </p:sp>
        <p:sp>
          <p:nvSpPr>
            <p:cNvPr id="347" name="Rectangle 31"/>
            <p:cNvSpPr>
              <a:spLocks noChangeArrowheads="1"/>
            </p:cNvSpPr>
            <p:nvPr/>
          </p:nvSpPr>
          <p:spPr bwMode="auto">
            <a:xfrm>
              <a:off x="2686051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0</a:t>
              </a:r>
            </a:p>
          </p:txBody>
        </p:sp>
        <p:sp>
          <p:nvSpPr>
            <p:cNvPr id="348" name="Rectangle 32"/>
            <p:cNvSpPr>
              <a:spLocks noChangeArrowheads="1"/>
            </p:cNvSpPr>
            <p:nvPr/>
          </p:nvSpPr>
          <p:spPr bwMode="auto">
            <a:xfrm>
              <a:off x="2057401" y="2586037"/>
              <a:ext cx="628651" cy="595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800" dirty="0"/>
                <a:t>1 </a:t>
              </a:r>
            </a:p>
          </p:txBody>
        </p:sp>
        <p:sp>
          <p:nvSpPr>
            <p:cNvPr id="349" name="Line 33"/>
            <p:cNvSpPr>
              <a:spLocks noChangeShapeType="1"/>
            </p:cNvSpPr>
            <p:nvPr/>
          </p:nvSpPr>
          <p:spPr bwMode="auto">
            <a:xfrm>
              <a:off x="2057401" y="2586037"/>
              <a:ext cx="251460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0" name="Line 34"/>
            <p:cNvSpPr>
              <a:spLocks noChangeShapeType="1"/>
            </p:cNvSpPr>
            <p:nvPr/>
          </p:nvSpPr>
          <p:spPr bwMode="auto">
            <a:xfrm>
              <a:off x="2057401" y="3181350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1" name="Line 35"/>
            <p:cNvSpPr>
              <a:spLocks noChangeShapeType="1"/>
            </p:cNvSpPr>
            <p:nvPr/>
          </p:nvSpPr>
          <p:spPr bwMode="auto">
            <a:xfrm>
              <a:off x="2057401" y="3729037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2" name="Line 36"/>
            <p:cNvSpPr>
              <a:spLocks noChangeShapeType="1"/>
            </p:cNvSpPr>
            <p:nvPr/>
          </p:nvSpPr>
          <p:spPr bwMode="auto">
            <a:xfrm>
              <a:off x="2057401" y="4324350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3" name="Line 37"/>
            <p:cNvSpPr>
              <a:spLocks noChangeShapeType="1"/>
            </p:cNvSpPr>
            <p:nvPr/>
          </p:nvSpPr>
          <p:spPr bwMode="auto">
            <a:xfrm>
              <a:off x="2057401" y="4921250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4" name="Line 38"/>
            <p:cNvSpPr>
              <a:spLocks noChangeShapeType="1"/>
            </p:cNvSpPr>
            <p:nvPr/>
          </p:nvSpPr>
          <p:spPr bwMode="auto">
            <a:xfrm>
              <a:off x="2057401" y="5516562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5" name="Line 39"/>
            <p:cNvSpPr>
              <a:spLocks noChangeShapeType="1"/>
            </p:cNvSpPr>
            <p:nvPr/>
          </p:nvSpPr>
          <p:spPr bwMode="auto">
            <a:xfrm>
              <a:off x="2057401" y="6110287"/>
              <a:ext cx="25146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6" name="Line 40"/>
            <p:cNvSpPr>
              <a:spLocks noChangeShapeType="1"/>
            </p:cNvSpPr>
            <p:nvPr/>
          </p:nvSpPr>
          <p:spPr bwMode="auto">
            <a:xfrm>
              <a:off x="2057401" y="6705600"/>
              <a:ext cx="251460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7" name="Line 41"/>
            <p:cNvSpPr>
              <a:spLocks noChangeShapeType="1"/>
            </p:cNvSpPr>
            <p:nvPr/>
          </p:nvSpPr>
          <p:spPr bwMode="auto">
            <a:xfrm>
              <a:off x="2057401" y="2586037"/>
              <a:ext cx="0" cy="411956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8" name="Line 42"/>
            <p:cNvSpPr>
              <a:spLocks noChangeShapeType="1"/>
            </p:cNvSpPr>
            <p:nvPr/>
          </p:nvSpPr>
          <p:spPr bwMode="auto">
            <a:xfrm>
              <a:off x="2686051" y="2586037"/>
              <a:ext cx="0" cy="4119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9" name="Line 43"/>
            <p:cNvSpPr>
              <a:spLocks noChangeShapeType="1"/>
            </p:cNvSpPr>
            <p:nvPr/>
          </p:nvSpPr>
          <p:spPr bwMode="auto">
            <a:xfrm>
              <a:off x="3314702" y="2586037"/>
              <a:ext cx="0" cy="4119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0" name="Line 44"/>
            <p:cNvSpPr>
              <a:spLocks noChangeShapeType="1"/>
            </p:cNvSpPr>
            <p:nvPr/>
          </p:nvSpPr>
          <p:spPr bwMode="auto">
            <a:xfrm>
              <a:off x="3943353" y="2586037"/>
              <a:ext cx="0" cy="4119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1" name="Line 45"/>
            <p:cNvSpPr>
              <a:spLocks noChangeShapeType="1"/>
            </p:cNvSpPr>
            <p:nvPr/>
          </p:nvSpPr>
          <p:spPr bwMode="auto">
            <a:xfrm>
              <a:off x="4572003" y="2586037"/>
              <a:ext cx="0" cy="411956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2" name="Text Box 4"/>
            <p:cNvSpPr txBox="1">
              <a:spLocks noChangeArrowheads="1"/>
            </p:cNvSpPr>
            <p:nvPr/>
          </p:nvSpPr>
          <p:spPr bwMode="auto">
            <a:xfrm>
              <a:off x="1951038" y="2052637"/>
              <a:ext cx="3870329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b="1" dirty="0">
                  <a:solidFill>
                    <a:srgbClr val="008000"/>
                  </a:solidFill>
                </a:rPr>
                <a:t>Input matrix (Shingles x Documents) </a:t>
              </a:r>
            </a:p>
          </p:txBody>
        </p:sp>
      </p:grpSp>
      <p:graphicFrame>
        <p:nvGraphicFramePr>
          <p:cNvPr id="363" name="Group 46"/>
          <p:cNvGraphicFramePr>
            <a:graphicFrameLocks noGrp="1"/>
          </p:cNvGraphicFramePr>
          <p:nvPr/>
        </p:nvGraphicFramePr>
        <p:xfrm>
          <a:off x="1371600" y="2133600"/>
          <a:ext cx="381000" cy="4089401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6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4" name="Text Box 4"/>
          <p:cNvSpPr txBox="1">
            <a:spLocks noChangeArrowheads="1"/>
          </p:cNvSpPr>
          <p:nvPr/>
        </p:nvSpPr>
        <p:spPr bwMode="auto">
          <a:xfrm>
            <a:off x="274079" y="1600200"/>
            <a:ext cx="16172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Permutation </a:t>
            </a:r>
            <a:r>
              <a:rPr lang="en-US" b="1" dirty="0">
                <a:solidFill>
                  <a:srgbClr val="008000"/>
                </a:solidFill>
                <a:sym typeface="Symbol"/>
              </a:rPr>
              <a:t>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F28AE0-2F74-EF49-ABD4-FA916BAC21C8}"/>
              </a:ext>
            </a:extLst>
          </p:cNvPr>
          <p:cNvSpPr txBox="1"/>
          <p:nvPr/>
        </p:nvSpPr>
        <p:spPr>
          <a:xfrm>
            <a:off x="2299039" y="63605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列编码的对比问题</a:t>
            </a:r>
            <a:endParaRPr lang="en-US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FC0F746-C0D9-4A42-90AB-63FA278BC1EF}"/>
              </a:ext>
            </a:extLst>
          </p:cNvPr>
          <p:cNvSpPr txBox="1"/>
          <p:nvPr/>
        </p:nvSpPr>
        <p:spPr>
          <a:xfrm>
            <a:off x="6043642" y="416097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特征向量的对比问题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7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dirty="0"/>
              <a:t>Min-Hash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686800" cy="54102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D60093"/>
                    </a:solidFill>
                  </a:rPr>
                  <a:t>Pick K=100 random permutations of the rows</a:t>
                </a:r>
              </a:p>
              <a:p>
                <a:r>
                  <a:rPr lang="en-US" dirty="0"/>
                  <a:t>Think of </a:t>
                </a:r>
                <a:r>
                  <a:rPr lang="en-US" b="1" i="1" dirty="0"/>
                  <a:t>sig</a:t>
                </a:r>
                <a:r>
                  <a:rPr lang="en-US" b="1" dirty="0"/>
                  <a:t>(C)</a:t>
                </a:r>
                <a:r>
                  <a:rPr lang="en-US" dirty="0"/>
                  <a:t> as a column vector</a:t>
                </a:r>
              </a:p>
              <a:p>
                <a:r>
                  <a:rPr lang="en-US" b="1" dirty="0"/>
                  <a:t>s</a:t>
                </a:r>
                <a:r>
                  <a:rPr lang="en-US" b="1" i="1" dirty="0"/>
                  <a:t>ig</a:t>
                </a:r>
                <a:r>
                  <a:rPr lang="en-US" b="1" dirty="0"/>
                  <a:t>(C)[</a:t>
                </a:r>
                <a:r>
                  <a:rPr lang="en-US" b="1" dirty="0" err="1"/>
                  <a:t>i</a:t>
                </a:r>
                <a:r>
                  <a:rPr lang="en-US" b="1" dirty="0"/>
                  <a:t>] =</a:t>
                </a:r>
                <a:r>
                  <a:rPr lang="en-US" dirty="0"/>
                  <a:t> according to the </a:t>
                </a:r>
                <a:r>
                  <a:rPr lang="en-US" i="1" dirty="0" err="1"/>
                  <a:t>i-</a:t>
                </a:r>
                <a:r>
                  <a:rPr lang="en-US" dirty="0" err="1"/>
                  <a:t>th</a:t>
                </a:r>
                <a:r>
                  <a:rPr lang="en-US" dirty="0"/>
                  <a:t> permutation, the index of the first row that has a 1 in column </a:t>
                </a:r>
                <a:r>
                  <a:rPr lang="en-US" i="1" dirty="0"/>
                  <a:t>C</a:t>
                </a:r>
              </a:p>
              <a:p>
                <a:pPr lvl="1">
                  <a:buNone/>
                </a:pPr>
                <a:r>
                  <a:rPr lang="en-US" sz="3200" b="1" i="1" dirty="0">
                    <a:latin typeface="Times New Roman" pitchFamily="18" charset="0"/>
                    <a:cs typeface="Times New Roman" pitchFamily="18" charset="0"/>
                  </a:rPr>
                  <a:t>		sig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(C)[</a:t>
                </a:r>
                <a:r>
                  <a:rPr lang="en-US" sz="3200" b="1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</a:rPr>
                  <a:t>] = min (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</a:t>
                </a:r>
                <a:r>
                  <a:rPr lang="en-US" sz="3200" b="1" baseline="-25000" dirty="0" err="1">
                    <a:latin typeface="Times New Roman" pitchFamily="18" charset="0"/>
                    <a:cs typeface="Times New Roman" pitchFamily="18" charset="0"/>
                    <a:sym typeface="Symbol"/>
                  </a:rPr>
                  <a:t>i</a:t>
                </a:r>
                <a:r>
                  <a:rPr lang="en-US" sz="3200" b="1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(C))</a:t>
                </a: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Note:</a:t>
                </a:r>
                <a:r>
                  <a:rPr lang="en-US" dirty="0"/>
                  <a:t> The sketch (signature) of document </a:t>
                </a:r>
                <a:r>
                  <a:rPr lang="en-US" i="1" dirty="0"/>
                  <a:t>C</a:t>
                </a:r>
                <a:r>
                  <a:rPr lang="en-US" dirty="0"/>
                  <a:t> is small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~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𝟏𝟎𝟎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bytes!</a:t>
                </a:r>
              </a:p>
              <a:p>
                <a:pPr lvl="8"/>
                <a:endParaRPr lang="en-US" dirty="0"/>
              </a:p>
              <a:p>
                <a:r>
                  <a:rPr lang="en-US" b="1" dirty="0">
                    <a:solidFill>
                      <a:srgbClr val="008000"/>
                    </a:solidFill>
                  </a:rPr>
                  <a:t>We achieved our goal!</a:t>
                </a:r>
                <a:r>
                  <a:rPr lang="en-US" b="1" dirty="0"/>
                  <a:t> We “compressed” </a:t>
                </a:r>
                <a:br>
                  <a:rPr lang="en-US" b="1" dirty="0"/>
                </a:br>
                <a:r>
                  <a:rPr lang="en-US" b="1" dirty="0"/>
                  <a:t>long bit vectors into short signatures</a:t>
                </a:r>
              </a:p>
            </p:txBody>
          </p:sp>
        </mc:Choice>
        <mc:Fallback xmlns="">
          <p:sp>
            <p:nvSpPr>
              <p:cNvPr id="419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86800" cy="5410200"/>
              </a:xfrm>
              <a:blipFill rotWithShape="1">
                <a:blip r:embed="rId2"/>
                <a:stretch>
                  <a:fillRect t="-676" r="-1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39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Visual Search"/>
          <p:cNvSpPr txBox="1">
            <a:spLocks noGrp="1"/>
          </p:cNvSpPr>
          <p:nvPr>
            <p:ph type="title"/>
          </p:nvPr>
        </p:nvSpPr>
        <p:spPr>
          <a:xfrm>
            <a:off x="594545" y="247287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Pinterest </a:t>
            </a:r>
            <a:r>
              <a:rPr dirty="0"/>
              <a:t>Visual 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2570" y="1459865"/>
            <a:ext cx="7886700" cy="4351338"/>
          </a:xfrm>
        </p:spPr>
        <p:txBody>
          <a:bodyPr/>
          <a:lstStyle/>
          <a:p>
            <a:pPr marL="118872" indent="0">
              <a:buNone/>
            </a:pPr>
            <a:r>
              <a:rPr lang="en-US" dirty="0">
                <a:solidFill>
                  <a:srgbClr val="0000FF"/>
                </a:solidFill>
              </a:rPr>
              <a:t>Given a </a:t>
            </a:r>
            <a:r>
              <a:rPr lang="en-US" b="1" dirty="0">
                <a:solidFill>
                  <a:srgbClr val="0000FF"/>
                </a:solidFill>
              </a:rPr>
              <a:t>query image patch</a:t>
            </a:r>
            <a:r>
              <a:rPr lang="en-US" dirty="0">
                <a:solidFill>
                  <a:srgbClr val="0000FF"/>
                </a:solidFill>
              </a:rPr>
              <a:t>, find similar images</a:t>
            </a:r>
          </a:p>
        </p:txBody>
      </p:sp>
      <p:pic>
        <p:nvPicPr>
          <p:cNvPr id="1003" name="Group" descr="Group"/>
          <p:cNvPicPr>
            <a:picLocks noChangeAspect="1"/>
          </p:cNvPicPr>
          <p:nvPr/>
        </p:nvPicPr>
        <p:blipFill>
          <a:blip r:embed="rId3"/>
          <a:srcRect l="36035" r="2836"/>
          <a:stretch>
            <a:fillRect/>
          </a:stretch>
        </p:blipFill>
        <p:spPr>
          <a:xfrm>
            <a:off x="4530343" y="2121298"/>
            <a:ext cx="4468769" cy="4499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4" name="Image" descr="Image"/>
          <p:cNvPicPr>
            <a:picLocks noChangeAspect="1"/>
          </p:cNvPicPr>
          <p:nvPr/>
        </p:nvPicPr>
        <p:blipFill>
          <a:blip r:embed="rId3"/>
          <a:srcRect r="63447"/>
          <a:stretch>
            <a:fillRect/>
          </a:stretch>
        </p:blipFill>
        <p:spPr>
          <a:xfrm>
            <a:off x="185837" y="2146483"/>
            <a:ext cx="3024627" cy="5092517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Arrow"/>
          <p:cNvSpPr/>
          <p:nvPr/>
        </p:nvSpPr>
        <p:spPr>
          <a:xfrm>
            <a:off x="3097147" y="3456261"/>
            <a:ext cx="1398773" cy="1143713"/>
          </a:xfrm>
          <a:prstGeom prst="rightArrow">
            <a:avLst>
              <a:gd name="adj1" fmla="val 60000"/>
              <a:gd name="adj2" fmla="val 58551"/>
            </a:avLst>
          </a:prstGeom>
          <a:solidFill>
            <a:schemeClr val="accent1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chemeClr val="accent6">
                    <a:hueOff val="-10037902"/>
                    <a:satOff val="57163"/>
                    <a:lumOff val="6100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503B51-4985-BC4E-9B57-2FB6EED94051}"/>
              </a:ext>
            </a:extLst>
          </p:cNvPr>
          <p:cNvSpPr txBox="1"/>
          <p:nvPr/>
        </p:nvSpPr>
        <p:spPr>
          <a:xfrm>
            <a:off x="2286000" y="310852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l=3</a:t>
            </a:r>
          </a:p>
          <a:p>
            <a:r>
              <a:rPr lang="en-US" altLang="zh-CN" dirty="0"/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796792530"/>
      </p:ext>
    </p:extLst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 advAuto="0"/>
      <p:bldP spid="1005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Min-Hash Signatures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5410200"/>
          </a:xfrm>
        </p:spPr>
        <p:txBody>
          <a:bodyPr>
            <a:normAutofit/>
          </a:bodyPr>
          <a:lstStyle/>
          <a:p>
            <a:r>
              <a:rPr lang="en-US" altLang="zh-CN" b="1" dirty="0"/>
              <a:t>Let </a:t>
            </a:r>
            <a:r>
              <a:rPr lang="en-US" altLang="zh-CN" b="1" i="1" dirty="0">
                <a:solidFill>
                  <a:srgbClr val="D60093"/>
                </a:solidFill>
              </a:rPr>
              <a:t>sim’</a:t>
            </a:r>
            <a:r>
              <a:rPr lang="en-US" altLang="zh-CN" b="1" dirty="0">
                <a:solidFill>
                  <a:srgbClr val="D60093"/>
                </a:solidFill>
              </a:rPr>
              <a:t>(C</a:t>
            </a:r>
            <a:r>
              <a:rPr lang="en-US" altLang="zh-CN" b="1" baseline="-25000" dirty="0">
                <a:solidFill>
                  <a:srgbClr val="D60093"/>
                </a:solidFill>
              </a:rPr>
              <a:t>1</a:t>
            </a:r>
            <a:r>
              <a:rPr lang="en-US" altLang="zh-CN" b="1" dirty="0">
                <a:solidFill>
                  <a:srgbClr val="D60093"/>
                </a:solidFill>
              </a:rPr>
              <a:t>, C</a:t>
            </a:r>
            <a:r>
              <a:rPr lang="en-US" altLang="zh-CN" b="1" baseline="-25000" dirty="0">
                <a:solidFill>
                  <a:srgbClr val="D60093"/>
                </a:solidFill>
              </a:rPr>
              <a:t>2</a:t>
            </a:r>
            <a:r>
              <a:rPr lang="en-US" altLang="zh-CN" b="1" dirty="0">
                <a:solidFill>
                  <a:srgbClr val="D60093"/>
                </a:solidFill>
              </a:rPr>
              <a:t>) = (# of sig(C</a:t>
            </a:r>
            <a:r>
              <a:rPr lang="en-US" altLang="zh-CN" b="1" baseline="-25000" dirty="0">
                <a:solidFill>
                  <a:srgbClr val="D60093"/>
                </a:solidFill>
              </a:rPr>
              <a:t>1</a:t>
            </a:r>
            <a:r>
              <a:rPr lang="en-US" altLang="zh-CN" b="1" dirty="0">
                <a:solidFill>
                  <a:srgbClr val="D60093"/>
                </a:solidFill>
              </a:rPr>
              <a:t>)[</a:t>
            </a:r>
            <a:r>
              <a:rPr lang="en-US" altLang="zh-CN" b="1" dirty="0" err="1">
                <a:solidFill>
                  <a:srgbClr val="D60093"/>
                </a:solidFill>
              </a:rPr>
              <a:t>i</a:t>
            </a:r>
            <a:r>
              <a:rPr lang="en-US" altLang="zh-CN" b="1" dirty="0">
                <a:solidFill>
                  <a:srgbClr val="D60093"/>
                </a:solidFill>
              </a:rPr>
              <a:t>] = sig(C</a:t>
            </a:r>
            <a:r>
              <a:rPr lang="en-US" altLang="zh-CN" b="1" baseline="-25000" dirty="0">
                <a:solidFill>
                  <a:srgbClr val="D60093"/>
                </a:solidFill>
              </a:rPr>
              <a:t>2</a:t>
            </a:r>
            <a:r>
              <a:rPr lang="en-US" altLang="zh-CN" b="1" dirty="0">
                <a:solidFill>
                  <a:srgbClr val="D60093"/>
                </a:solidFill>
              </a:rPr>
              <a:t>)[</a:t>
            </a:r>
            <a:r>
              <a:rPr lang="en-US" altLang="zh-CN" b="1" dirty="0" err="1">
                <a:solidFill>
                  <a:srgbClr val="D60093"/>
                </a:solidFill>
              </a:rPr>
              <a:t>i</a:t>
            </a:r>
            <a:r>
              <a:rPr lang="en-US" altLang="zh-CN" b="1" dirty="0">
                <a:solidFill>
                  <a:srgbClr val="D60093"/>
                </a:solidFill>
              </a:rPr>
              <a:t>])/K</a:t>
            </a:r>
          </a:p>
          <a:p>
            <a:endParaRPr lang="en-US" altLang="zh-CN" b="1" dirty="0"/>
          </a:p>
          <a:p>
            <a:r>
              <a:rPr lang="en-US" altLang="zh-CN" b="1" dirty="0"/>
              <a:t>We know </a:t>
            </a:r>
            <a:r>
              <a:rPr lang="en-US" altLang="zh-CN" b="1" dirty="0">
                <a:solidFill>
                  <a:srgbClr val="D60093"/>
                </a:solidFill>
              </a:rPr>
              <a:t>E[</a:t>
            </a:r>
            <a:r>
              <a:rPr lang="en-US" altLang="zh-CN" b="1" i="1" dirty="0">
                <a:solidFill>
                  <a:srgbClr val="D60093"/>
                </a:solidFill>
              </a:rPr>
              <a:t>sim’</a:t>
            </a:r>
            <a:r>
              <a:rPr lang="en-US" altLang="zh-CN" b="1" dirty="0">
                <a:solidFill>
                  <a:srgbClr val="D60093"/>
                </a:solidFill>
              </a:rPr>
              <a:t>(C</a:t>
            </a:r>
            <a:r>
              <a:rPr lang="en-US" altLang="zh-CN" b="1" baseline="-25000" dirty="0">
                <a:solidFill>
                  <a:srgbClr val="D60093"/>
                </a:solidFill>
              </a:rPr>
              <a:t>1</a:t>
            </a:r>
            <a:r>
              <a:rPr lang="en-US" altLang="zh-CN" b="1" dirty="0">
                <a:solidFill>
                  <a:srgbClr val="D60093"/>
                </a:solidFill>
              </a:rPr>
              <a:t>, C</a:t>
            </a:r>
            <a:r>
              <a:rPr lang="en-US" altLang="zh-CN" b="1" baseline="-25000" dirty="0">
                <a:solidFill>
                  <a:srgbClr val="D60093"/>
                </a:solidFill>
              </a:rPr>
              <a:t>2</a:t>
            </a:r>
            <a:r>
              <a:rPr lang="en-US" altLang="zh-CN" b="1" dirty="0">
                <a:solidFill>
                  <a:srgbClr val="D60093"/>
                </a:solidFill>
              </a:rPr>
              <a:t>) ] =</a:t>
            </a:r>
            <a:r>
              <a:rPr lang="en-US" altLang="zh-CN" b="1" i="1" dirty="0">
                <a:solidFill>
                  <a:srgbClr val="D60093"/>
                </a:solidFill>
              </a:rPr>
              <a:t> sim</a:t>
            </a:r>
            <a:r>
              <a:rPr lang="en-US" altLang="zh-CN" b="1" dirty="0">
                <a:solidFill>
                  <a:srgbClr val="D60093"/>
                </a:solidFill>
              </a:rPr>
              <a:t>(C</a:t>
            </a:r>
            <a:r>
              <a:rPr lang="en-US" altLang="zh-CN" b="1" baseline="-25000" dirty="0">
                <a:solidFill>
                  <a:srgbClr val="D60093"/>
                </a:solidFill>
              </a:rPr>
              <a:t>1</a:t>
            </a:r>
            <a:r>
              <a:rPr lang="en-US" altLang="zh-CN" b="1" dirty="0">
                <a:solidFill>
                  <a:srgbClr val="D60093"/>
                </a:solidFill>
              </a:rPr>
              <a:t>, C</a:t>
            </a:r>
            <a:r>
              <a:rPr lang="en-US" altLang="zh-CN" b="1" baseline="-25000" dirty="0">
                <a:solidFill>
                  <a:srgbClr val="D60093"/>
                </a:solidFill>
              </a:rPr>
              <a:t>2</a:t>
            </a:r>
            <a:r>
              <a:rPr lang="en-US" altLang="zh-CN" b="1" dirty="0">
                <a:solidFill>
                  <a:srgbClr val="D60093"/>
                </a:solidFill>
              </a:rPr>
              <a:t>) </a:t>
            </a:r>
          </a:p>
          <a:p>
            <a:endParaRPr lang="en-US" altLang="zh-CN" b="1" dirty="0">
              <a:solidFill>
                <a:srgbClr val="D60093"/>
              </a:solidFill>
            </a:endParaRPr>
          </a:p>
          <a:p>
            <a:r>
              <a:rPr lang="en-US" altLang="zh-CN" b="1" dirty="0"/>
              <a:t>If we</a:t>
            </a:r>
            <a:r>
              <a:rPr lang="zh-CN" altLang="en-US" b="1" dirty="0"/>
              <a:t> </a:t>
            </a:r>
            <a:r>
              <a:rPr lang="en-US" altLang="zh-CN" b="1" dirty="0"/>
              <a:t>want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118872" indent="0">
              <a:buNone/>
            </a:pPr>
            <a:r>
              <a:rPr lang="en-US" altLang="zh-CN" b="1" dirty="0"/>
              <a:t>	</a:t>
            </a:r>
            <a:r>
              <a:rPr lang="en-US" altLang="zh-CN" b="1" dirty="0" err="1">
                <a:solidFill>
                  <a:srgbClr val="0000FF"/>
                </a:solidFill>
              </a:rPr>
              <a:t>Pr</a:t>
            </a:r>
            <a:r>
              <a:rPr lang="en-US" altLang="zh-CN" b="1" dirty="0">
                <a:solidFill>
                  <a:srgbClr val="0000FF"/>
                </a:solidFill>
              </a:rPr>
              <a:t>[|</a:t>
            </a:r>
            <a:r>
              <a:rPr lang="en-US" altLang="zh-CN" b="1" i="1" dirty="0">
                <a:solidFill>
                  <a:srgbClr val="0000FF"/>
                </a:solidFill>
              </a:rPr>
              <a:t>sim’</a:t>
            </a:r>
            <a:r>
              <a:rPr lang="en-US" altLang="zh-CN" b="1" dirty="0">
                <a:solidFill>
                  <a:srgbClr val="0000FF"/>
                </a:solidFill>
              </a:rPr>
              <a:t>(C</a:t>
            </a:r>
            <a:r>
              <a:rPr lang="en-US" altLang="zh-CN" b="1" baseline="-25000" dirty="0">
                <a:solidFill>
                  <a:srgbClr val="0000FF"/>
                </a:solidFill>
              </a:rPr>
              <a:t>1</a:t>
            </a:r>
            <a:r>
              <a:rPr lang="en-US" altLang="zh-CN" b="1" dirty="0">
                <a:solidFill>
                  <a:srgbClr val="0000FF"/>
                </a:solidFill>
              </a:rPr>
              <a:t>, C</a:t>
            </a:r>
            <a:r>
              <a:rPr lang="en-US" altLang="zh-CN" b="1" baseline="-25000" dirty="0">
                <a:solidFill>
                  <a:srgbClr val="0000FF"/>
                </a:solidFill>
              </a:rPr>
              <a:t>2</a:t>
            </a:r>
            <a:r>
              <a:rPr lang="en-US" altLang="zh-CN" b="1" dirty="0">
                <a:solidFill>
                  <a:srgbClr val="0000FF"/>
                </a:solidFill>
              </a:rPr>
              <a:t>) -</a:t>
            </a:r>
            <a:r>
              <a:rPr lang="en-US" altLang="zh-CN" b="1" i="1" dirty="0">
                <a:solidFill>
                  <a:srgbClr val="0000FF"/>
                </a:solidFill>
              </a:rPr>
              <a:t>sim</a:t>
            </a:r>
            <a:r>
              <a:rPr lang="en-US" altLang="zh-CN" b="1" dirty="0">
                <a:solidFill>
                  <a:srgbClr val="0000FF"/>
                </a:solidFill>
              </a:rPr>
              <a:t>(C</a:t>
            </a:r>
            <a:r>
              <a:rPr lang="en-US" altLang="zh-CN" b="1" baseline="-25000" dirty="0">
                <a:solidFill>
                  <a:srgbClr val="0000FF"/>
                </a:solidFill>
              </a:rPr>
              <a:t>1</a:t>
            </a:r>
            <a:r>
              <a:rPr lang="en-US" altLang="zh-CN" b="1" dirty="0">
                <a:solidFill>
                  <a:srgbClr val="0000FF"/>
                </a:solidFill>
              </a:rPr>
              <a:t>, C</a:t>
            </a:r>
            <a:r>
              <a:rPr lang="en-US" altLang="zh-CN" b="1" baseline="-25000" dirty="0">
                <a:solidFill>
                  <a:srgbClr val="0000FF"/>
                </a:solidFill>
              </a:rPr>
              <a:t>2</a:t>
            </a:r>
            <a:r>
              <a:rPr lang="en-US" altLang="zh-CN" b="1" dirty="0">
                <a:solidFill>
                  <a:srgbClr val="0000FF"/>
                </a:solidFill>
              </a:rPr>
              <a:t>)|&lt;</a:t>
            </a:r>
            <a:r>
              <a:rPr lang="el-GR" altLang="zh-CN" b="1" dirty="0">
                <a:solidFill>
                  <a:srgbClr val="0000FF"/>
                </a:solidFill>
              </a:rPr>
              <a:t>ε</a:t>
            </a:r>
            <a:r>
              <a:rPr lang="en-US" altLang="zh-CN" b="1" dirty="0">
                <a:solidFill>
                  <a:srgbClr val="0000FF"/>
                </a:solidFill>
              </a:rPr>
              <a:t>]&gt;1-</a:t>
            </a:r>
            <a:r>
              <a:rPr lang="el-GR" altLang="zh-CN" b="1" dirty="0">
                <a:solidFill>
                  <a:srgbClr val="0000FF"/>
                </a:solidFill>
                <a:ea typeface="宋体" panose="02010600030101010101" pitchFamily="2" charset="-122"/>
              </a:rPr>
              <a:t>δ</a:t>
            </a:r>
            <a:endParaRPr lang="en-US" altLang="zh-CN" b="1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marL="868680" lvl="1" indent="-457200"/>
            <a:r>
              <a:rPr lang="en-US" altLang="zh-CN" b="1" dirty="0">
                <a:ea typeface="宋体" panose="02010600030101010101" pitchFamily="2" charset="-122"/>
              </a:rPr>
              <a:t>For example, </a:t>
            </a:r>
            <a:r>
              <a:rPr lang="el-GR" altLang="zh-CN" b="1" dirty="0"/>
              <a:t>ε</a:t>
            </a:r>
            <a:r>
              <a:rPr lang="en-US" altLang="zh-CN" b="1" dirty="0"/>
              <a:t>=0.01, </a:t>
            </a:r>
            <a:r>
              <a:rPr lang="el-GR" altLang="zh-CN" b="1" dirty="0">
                <a:ea typeface="宋体" panose="02010600030101010101" pitchFamily="2" charset="-122"/>
              </a:rPr>
              <a:t>δ</a:t>
            </a:r>
            <a:r>
              <a:rPr lang="en-US" altLang="zh-CN" b="1" dirty="0">
                <a:ea typeface="宋体" panose="02010600030101010101" pitchFamily="2" charset="-122"/>
              </a:rPr>
              <a:t>=0.001</a:t>
            </a:r>
          </a:p>
          <a:p>
            <a:r>
              <a:rPr lang="en-US" b="1" dirty="0">
                <a:ea typeface="宋体" panose="02010600030101010101" pitchFamily="2" charset="-122"/>
              </a:rPr>
              <a:t>How large should we set K?</a:t>
            </a:r>
            <a:endParaRPr 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DC50A-A601-6545-80BD-2F48EC60DB7E}"/>
              </a:ext>
            </a:extLst>
          </p:cNvPr>
          <p:cNvSpPr txBox="1"/>
          <p:nvPr/>
        </p:nvSpPr>
        <p:spPr>
          <a:xfrm>
            <a:off x="823632" y="5208657"/>
            <a:ext cx="7691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n-US" altLang="zh-CN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 any constant </a:t>
            </a:r>
            <a:r>
              <a:rPr lang="el-GR" altLang="zh-CN" sz="2000" b="0" i="0" u="none" strike="noStrike" dirty="0">
                <a:solidFill>
                  <a:srgbClr val="202122"/>
                </a:solidFill>
                <a:effectLst/>
                <a:latin typeface="Nimbus Roman No9 L"/>
              </a:rPr>
              <a:t>ε &gt; 0</a:t>
            </a:r>
            <a:r>
              <a:rPr lang="el-GR" altLang="zh-CN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there is a constant</a:t>
            </a:r>
            <a:r>
              <a:rPr lang="en-US" altLang="zh-CN" sz="2000" b="1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2000" b="1" i="1" u="none" strike="noStrike" dirty="0">
                <a:solidFill>
                  <a:srgbClr val="00B050"/>
                </a:solidFill>
                <a:effectLst/>
                <a:latin typeface="Nimbus Roman No9 L"/>
              </a:rPr>
              <a:t>k</a:t>
            </a:r>
            <a:r>
              <a:rPr lang="en-US" altLang="zh-CN" sz="2000" b="1" i="0" u="none" strike="noStrike" dirty="0">
                <a:solidFill>
                  <a:srgbClr val="00B050"/>
                </a:solidFill>
                <a:effectLst/>
                <a:latin typeface="Nimbus Roman No9 L"/>
              </a:rPr>
              <a:t> = O(1/</a:t>
            </a:r>
            <a:r>
              <a:rPr lang="el-GR" altLang="zh-CN" sz="2000" b="1" i="0" u="none" strike="noStrike" dirty="0">
                <a:solidFill>
                  <a:srgbClr val="00B050"/>
                </a:solidFill>
                <a:effectLst/>
                <a:latin typeface="Nimbus Roman No9 L"/>
              </a:rPr>
              <a:t>ε</a:t>
            </a:r>
            <a:r>
              <a:rPr lang="el-GR" altLang="zh-CN" sz="2000" b="1" i="0" u="none" strike="noStrike" baseline="30000" dirty="0">
                <a:solidFill>
                  <a:srgbClr val="00B050"/>
                </a:solidFill>
                <a:effectLst/>
                <a:latin typeface="Nimbus Roman No9 L"/>
              </a:rPr>
              <a:t>2</a:t>
            </a:r>
            <a:r>
              <a:rPr lang="el-GR" altLang="zh-CN" sz="2000" b="1" i="0" u="none" strike="noStrike" dirty="0">
                <a:solidFill>
                  <a:srgbClr val="00B050"/>
                </a:solidFill>
                <a:effectLst/>
                <a:latin typeface="Nimbus Roman No9 L"/>
              </a:rPr>
              <a:t>)</a:t>
            </a:r>
            <a:r>
              <a:rPr lang="el-GR" altLang="zh-CN" sz="2000" b="1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such that the expected error of the estimate is at most </a:t>
            </a:r>
            <a:r>
              <a:rPr lang="el-GR" altLang="zh-CN" sz="2000" b="0" i="0" u="none" strike="noStrike" dirty="0">
                <a:solidFill>
                  <a:srgbClr val="202122"/>
                </a:solidFill>
                <a:effectLst/>
                <a:latin typeface="Nimbus Roman No9 L"/>
              </a:rPr>
              <a:t>ε</a:t>
            </a:r>
            <a:r>
              <a:rPr lang="el-GR" altLang="zh-CN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zh-CN" altLang="en-US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</a:rPr>
              <a:t>From</a:t>
            </a:r>
            <a:r>
              <a:rPr lang="zh-CN" altLang="en-US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u="none" strike="noStrike" dirty="0" err="1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WiKi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95CB9-3EFC-0C49-BA7D-30CBF404BA8C}"/>
              </a:ext>
            </a:extLst>
          </p:cNvPr>
          <p:cNvSpPr txBox="1"/>
          <p:nvPr/>
        </p:nvSpPr>
        <p:spPr>
          <a:xfrm>
            <a:off x="2514600" y="65209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https://</a:t>
            </a:r>
            <a:r>
              <a:rPr lang="en-US" altLang="zh-CN" dirty="0" err="1">
                <a:solidFill>
                  <a:srgbClr val="0070C0"/>
                </a:solidFill>
              </a:rPr>
              <a:t>en.wikipedia.org</a:t>
            </a:r>
            <a:r>
              <a:rPr lang="en-US" altLang="zh-CN" dirty="0">
                <a:solidFill>
                  <a:srgbClr val="0070C0"/>
                </a:solidFill>
              </a:rPr>
              <a:t>/wiki/</a:t>
            </a:r>
            <a:r>
              <a:rPr lang="en-US" altLang="zh-CN" dirty="0" err="1">
                <a:solidFill>
                  <a:srgbClr val="0070C0"/>
                </a:solidFill>
              </a:rPr>
              <a:t>MinHash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E00397-B9F6-2147-A763-9A7A937F4B2C}"/>
              </a:ext>
            </a:extLst>
          </p:cNvPr>
          <p:cNvSpPr txBox="1"/>
          <p:nvPr/>
        </p:nvSpPr>
        <p:spPr>
          <a:xfrm>
            <a:off x="823632" y="5864796"/>
            <a:ext cx="7691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n-US" altLang="zh-CN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 example</a:t>
            </a:r>
            <a:r>
              <a:rPr lang="zh-CN" altLang="en-US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altLang="zh-CN" sz="2000" b="0" i="0" u="none" strike="noStrike" dirty="0">
                <a:solidFill>
                  <a:srgbClr val="202122"/>
                </a:solidFill>
                <a:effectLst/>
                <a:latin typeface="Nimbus Roman No9 L"/>
              </a:rPr>
              <a:t>ε </a:t>
            </a:r>
            <a:r>
              <a:rPr lang="en-US" altLang="zh-CN" sz="2000" b="0" i="0" u="none" strike="noStrike" dirty="0">
                <a:solidFill>
                  <a:srgbClr val="202122"/>
                </a:solidFill>
                <a:effectLst/>
                <a:latin typeface="Nimbus Roman No9 L"/>
              </a:rPr>
              <a:t>=0.1</a:t>
            </a:r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en-US" altLang="zh-CN" sz="2000" b="1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2000" b="1" i="1" u="none" strike="noStrike" dirty="0">
                <a:solidFill>
                  <a:srgbClr val="00B050"/>
                </a:solidFill>
                <a:effectLst/>
                <a:latin typeface="Nimbus Roman No9 L"/>
              </a:rPr>
              <a:t>k</a:t>
            </a:r>
            <a:r>
              <a:rPr lang="en-US" altLang="zh-CN" sz="2000" b="1" i="0" u="none" strike="noStrike" dirty="0">
                <a:solidFill>
                  <a:srgbClr val="00B050"/>
                </a:solidFill>
                <a:effectLst/>
                <a:latin typeface="Nimbus Roman No9 L"/>
              </a:rPr>
              <a:t> = </a:t>
            </a:r>
            <a:r>
              <a:rPr lang="en-US" altLang="zh-CN" sz="2000" b="1" dirty="0">
                <a:solidFill>
                  <a:srgbClr val="00B050"/>
                </a:solidFill>
                <a:latin typeface="Nimbus Roman No9 L"/>
              </a:rPr>
              <a:t>100,</a:t>
            </a:r>
            <a:r>
              <a:rPr lang="el-GR" altLang="zh-CN" sz="2000" b="1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such that the expected error of the estimate is at most </a:t>
            </a:r>
            <a:r>
              <a:rPr lang="el-GR" altLang="zh-CN" sz="2000" b="0" i="0" u="none" strike="noStrike" dirty="0">
                <a:solidFill>
                  <a:srgbClr val="202122"/>
                </a:solidFill>
                <a:effectLst/>
                <a:latin typeface="Nimbus Roman No9 L"/>
              </a:rPr>
              <a:t>ε</a:t>
            </a:r>
            <a:r>
              <a:rPr lang="el-GR" altLang="zh-CN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zh-CN" altLang="en-US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</a:rPr>
              <a:t>From</a:t>
            </a:r>
            <a:r>
              <a:rPr lang="zh-CN" altLang="en-US" sz="2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u="none" strike="noStrike" dirty="0" err="1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WiKi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7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200"/>
            <a:ext cx="7886700" cy="1325563"/>
          </a:xfrm>
        </p:spPr>
        <p:txBody>
          <a:bodyPr/>
          <a:lstStyle/>
          <a:p>
            <a:r>
              <a:rPr lang="en-US" dirty="0"/>
              <a:t>Implementation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864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Permuting rows even once is prohibitive</a:t>
            </a:r>
          </a:p>
          <a:p>
            <a:r>
              <a:rPr lang="en-US" b="1" dirty="0">
                <a:solidFill>
                  <a:srgbClr val="D60093"/>
                </a:solidFill>
              </a:rPr>
              <a:t>Row hashing!</a:t>
            </a:r>
          </a:p>
          <a:p>
            <a:pPr lvl="1"/>
            <a:r>
              <a:rPr lang="en-US" dirty="0"/>
              <a:t>Pick </a:t>
            </a:r>
            <a:r>
              <a:rPr lang="en-US" b="1" dirty="0"/>
              <a:t>K = 100</a:t>
            </a:r>
            <a:r>
              <a:rPr lang="en-US" dirty="0"/>
              <a:t> hash functions </a:t>
            </a:r>
            <a:r>
              <a:rPr lang="en-US" b="1" i="1" dirty="0" err="1"/>
              <a:t>k</a:t>
            </a:r>
            <a:r>
              <a:rPr lang="en-US" b="1" i="1" baseline="-25000" dirty="0" err="1"/>
              <a:t>i</a:t>
            </a:r>
            <a:endParaRPr lang="en-US" i="1" dirty="0">
              <a:sym typeface="Symbol"/>
            </a:endParaRPr>
          </a:p>
          <a:p>
            <a:pPr lvl="1"/>
            <a:r>
              <a:rPr lang="en-US" dirty="0">
                <a:solidFill>
                  <a:srgbClr val="00B050"/>
                </a:solidFill>
                <a:sym typeface="Symbol"/>
              </a:rPr>
              <a:t>Ordering under </a:t>
            </a:r>
            <a:r>
              <a:rPr lang="en-US" b="1" i="1" dirty="0" err="1">
                <a:solidFill>
                  <a:srgbClr val="00B050"/>
                </a:solidFill>
              </a:rPr>
              <a:t>k</a:t>
            </a:r>
            <a:r>
              <a:rPr lang="en-US" b="1" i="1" baseline="-25000" dirty="0" err="1">
                <a:solidFill>
                  <a:srgbClr val="00B050"/>
                </a:solidFill>
              </a:rPr>
              <a:t>i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gives a random row permutation</a:t>
            </a:r>
            <a:r>
              <a:rPr lang="en-US" dirty="0">
                <a:sym typeface="Symbol"/>
              </a:rPr>
              <a:t>!</a:t>
            </a:r>
          </a:p>
          <a:p>
            <a:r>
              <a:rPr lang="en-US" b="1" dirty="0">
                <a:solidFill>
                  <a:srgbClr val="0000FF"/>
                </a:solidFill>
                <a:sym typeface="Symbol"/>
              </a:rPr>
              <a:t>One-pass implementation</a:t>
            </a:r>
          </a:p>
          <a:p>
            <a:pPr lvl="1"/>
            <a:r>
              <a:rPr lang="en-US" dirty="0">
                <a:sym typeface="Symbol"/>
              </a:rPr>
              <a:t>For each column </a:t>
            </a:r>
            <a:r>
              <a:rPr lang="en-US" b="1" i="1" dirty="0">
                <a:sym typeface="Symbol"/>
              </a:rPr>
              <a:t>C</a:t>
            </a:r>
            <a:r>
              <a:rPr lang="en-US" dirty="0">
                <a:sym typeface="Symbol"/>
              </a:rPr>
              <a:t> and hash-</a:t>
            </a:r>
            <a:r>
              <a:rPr lang="en-US" dirty="0" err="1">
                <a:sym typeface="Symbol"/>
              </a:rPr>
              <a:t>func</a:t>
            </a:r>
            <a:r>
              <a:rPr lang="en-US" dirty="0">
                <a:sym typeface="Symbol"/>
              </a:rPr>
              <a:t>. </a:t>
            </a:r>
            <a:r>
              <a:rPr lang="en-US" b="1" i="1" dirty="0" err="1">
                <a:sym typeface="Symbol"/>
              </a:rPr>
              <a:t>k</a:t>
            </a:r>
            <a:r>
              <a:rPr lang="en-US" b="1" i="1" baseline="-25000" dirty="0" err="1">
                <a:sym typeface="Symbol"/>
              </a:rPr>
              <a:t>i</a:t>
            </a:r>
            <a:r>
              <a:rPr lang="en-US" dirty="0">
                <a:sym typeface="Symbol"/>
              </a:rPr>
              <a:t> keep a “slot” for the min-hash value</a:t>
            </a:r>
          </a:p>
          <a:p>
            <a:pPr lvl="1"/>
            <a:r>
              <a:rPr lang="en-US" dirty="0">
                <a:sym typeface="Symbol"/>
              </a:rPr>
              <a:t>Initialize all </a:t>
            </a:r>
            <a:r>
              <a:rPr lang="en-US" b="1" i="1" dirty="0">
                <a:sym typeface="Symbol"/>
              </a:rPr>
              <a:t>sig(C)[</a:t>
            </a:r>
            <a:r>
              <a:rPr lang="en-US" b="1" i="1" dirty="0" err="1">
                <a:sym typeface="Symbol"/>
              </a:rPr>
              <a:t>i</a:t>
            </a:r>
            <a:r>
              <a:rPr lang="en-US" b="1" i="1" dirty="0">
                <a:sym typeface="Symbol"/>
              </a:rPr>
              <a:t>] = </a:t>
            </a:r>
            <a:r>
              <a:rPr lang="en-US" b="1" dirty="0">
                <a:sym typeface="Symbol"/>
              </a:rPr>
              <a:t></a:t>
            </a:r>
          </a:p>
          <a:p>
            <a:pPr lvl="1"/>
            <a:r>
              <a:rPr lang="en-US" b="1" dirty="0">
                <a:sym typeface="Symbol"/>
              </a:rPr>
              <a:t>Scan rows looking for 1s</a:t>
            </a:r>
          </a:p>
          <a:p>
            <a:pPr lvl="2"/>
            <a:r>
              <a:rPr lang="en-US" dirty="0">
                <a:sym typeface="Symbol"/>
              </a:rPr>
              <a:t>Suppose row </a:t>
            </a:r>
            <a:r>
              <a:rPr lang="en-US" b="1" i="1" dirty="0">
                <a:sym typeface="Symbol"/>
              </a:rPr>
              <a:t>j</a:t>
            </a:r>
            <a:r>
              <a:rPr lang="en-US" dirty="0">
                <a:sym typeface="Symbol"/>
              </a:rPr>
              <a:t> has 1 in column </a:t>
            </a:r>
            <a:r>
              <a:rPr lang="en-US" b="1" i="1" dirty="0">
                <a:sym typeface="Symbol"/>
              </a:rPr>
              <a:t>C</a:t>
            </a:r>
            <a:endParaRPr lang="en-US" b="1" i="1" baseline="-25000" dirty="0">
              <a:sym typeface="Symbol"/>
            </a:endParaRPr>
          </a:p>
          <a:p>
            <a:pPr lvl="2"/>
            <a:r>
              <a:rPr lang="en-US" dirty="0">
                <a:sym typeface="Symbol"/>
              </a:rPr>
              <a:t>Then for each </a:t>
            </a:r>
            <a:r>
              <a:rPr lang="en-US" b="1" i="1" dirty="0" err="1">
                <a:sym typeface="Symbol"/>
              </a:rPr>
              <a:t>k</a:t>
            </a:r>
            <a:r>
              <a:rPr lang="en-US" b="1" i="1" baseline="-25000" dirty="0" err="1">
                <a:sym typeface="Symbol"/>
              </a:rPr>
              <a:t>i</a:t>
            </a:r>
            <a:r>
              <a:rPr lang="en-US" b="1" baseline="-25000" dirty="0">
                <a:sym typeface="Symbol"/>
              </a:rPr>
              <a:t> </a:t>
            </a:r>
            <a:r>
              <a:rPr lang="en-US" dirty="0">
                <a:sym typeface="Symbol"/>
              </a:rPr>
              <a:t>:</a:t>
            </a:r>
          </a:p>
          <a:p>
            <a:pPr lvl="3"/>
            <a:r>
              <a:rPr lang="en-US" dirty="0">
                <a:sym typeface="Symbol"/>
              </a:rPr>
              <a:t>If </a:t>
            </a:r>
            <a:r>
              <a:rPr lang="en-US" b="1" i="1" dirty="0" err="1">
                <a:sym typeface="Symbol"/>
              </a:rPr>
              <a:t>k</a:t>
            </a:r>
            <a:r>
              <a:rPr lang="en-US" b="1" i="1" baseline="-25000" dirty="0" err="1">
                <a:sym typeface="Symbol"/>
              </a:rPr>
              <a:t>i</a:t>
            </a:r>
            <a:r>
              <a:rPr lang="en-US" b="1" i="1" dirty="0">
                <a:sym typeface="Symbol"/>
              </a:rPr>
              <a:t>(j) &lt; sig(C)[</a:t>
            </a:r>
            <a:r>
              <a:rPr lang="en-US" b="1" i="1" dirty="0" err="1">
                <a:sym typeface="Symbol"/>
              </a:rPr>
              <a:t>i</a:t>
            </a:r>
            <a:r>
              <a:rPr lang="en-US" b="1" i="1" dirty="0">
                <a:sym typeface="Symbol"/>
              </a:rPr>
              <a:t>]</a:t>
            </a:r>
            <a:r>
              <a:rPr lang="en-US" dirty="0">
                <a:sym typeface="Symbol"/>
              </a:rPr>
              <a:t>, then </a:t>
            </a:r>
            <a:r>
              <a:rPr lang="en-US" b="1" i="1" dirty="0">
                <a:sym typeface="Symbol"/>
              </a:rPr>
              <a:t>sig(C)[</a:t>
            </a:r>
            <a:r>
              <a:rPr lang="en-US" b="1" i="1" dirty="0" err="1">
                <a:sym typeface="Symbol"/>
              </a:rPr>
              <a:t>i</a:t>
            </a:r>
            <a:r>
              <a:rPr lang="en-US" b="1" i="1" dirty="0">
                <a:sym typeface="Symbol"/>
              </a:rPr>
              <a:t>]  </a:t>
            </a:r>
            <a:r>
              <a:rPr lang="en-US" b="1" i="1" dirty="0" err="1">
                <a:sym typeface="Symbol"/>
              </a:rPr>
              <a:t>k</a:t>
            </a:r>
            <a:r>
              <a:rPr lang="en-US" b="1" i="1" baseline="-25000" dirty="0" err="1">
                <a:sym typeface="Symbol"/>
              </a:rPr>
              <a:t>i</a:t>
            </a:r>
            <a:r>
              <a:rPr lang="en-US" b="1" i="1" dirty="0">
                <a:sym typeface="Symbol"/>
              </a:rPr>
              <a:t>(j)</a:t>
            </a:r>
            <a:endParaRPr lang="en-US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079555" y="4828758"/>
            <a:ext cx="29338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How to pick a random</a:t>
            </a:r>
            <a:b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hash function h(x)?</a:t>
            </a:r>
          </a:p>
          <a:p>
            <a:r>
              <a:rPr lang="en-US" sz="1600" b="1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Universal hashing:</a:t>
            </a:r>
          </a:p>
          <a:p>
            <a:r>
              <a:rPr lang="en-US" sz="1600" i="1" dirty="0" err="1">
                <a:latin typeface="Arial" pitchFamily="34" charset="0"/>
                <a:cs typeface="Arial" pitchFamily="34" charset="0"/>
              </a:rPr>
              <a:t>h</a:t>
            </a:r>
            <a:r>
              <a:rPr lang="en-US" sz="1600" i="1" baseline="-25000" dirty="0" err="1">
                <a:latin typeface="Arial" pitchFamily="34" charset="0"/>
                <a:cs typeface="Arial" pitchFamily="34" charset="0"/>
              </a:rPr>
              <a:t>a,b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(x)=((</a:t>
            </a:r>
            <a:r>
              <a:rPr lang="en-US" sz="1600" i="1" dirty="0" err="1">
                <a:latin typeface="Arial" pitchFamily="34" charset="0"/>
                <a:cs typeface="Arial" pitchFamily="34" charset="0"/>
              </a:rPr>
              <a:t>a·x+b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) mod p)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mod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 N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where:</a:t>
            </a:r>
          </a:p>
          <a:p>
            <a:r>
              <a:rPr lang="en-US" sz="1600" dirty="0" err="1">
                <a:latin typeface="Arial" pitchFamily="34" charset="0"/>
                <a:cs typeface="Arial" pitchFamily="34" charset="0"/>
              </a:rPr>
              <a:t>a,b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… random integers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p … prime number (p &gt; N)</a:t>
            </a:r>
          </a:p>
        </p:txBody>
      </p:sp>
    </p:spTree>
    <p:extLst>
      <p:ext uri="{BB962C8B-B14F-4D97-AF65-F5344CB8AC3E}">
        <p14:creationId xmlns:p14="http://schemas.microsoft.com/office/powerpoint/2010/main" val="1409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EC762-3748-4942-B439-F3B13178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6028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  <a:sym typeface="Symbol"/>
              </a:rPr>
              <a:t>One-pass implementation of </a:t>
            </a:r>
            <a:r>
              <a:rPr lang="en-US" altLang="zh-CN" sz="3600" b="1" dirty="0" err="1">
                <a:solidFill>
                  <a:srgbClr val="0000FF"/>
                </a:solidFill>
                <a:sym typeface="Symbol"/>
              </a:rPr>
              <a:t>MinHash</a:t>
            </a:r>
            <a:endParaRPr 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396032-36BF-4C44-B5AF-D6D17C322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83" y="1178270"/>
            <a:ext cx="4284617" cy="4949054"/>
          </a:xfrm>
        </p:spPr>
        <p:txBody>
          <a:bodyPr>
            <a:normAutofit/>
          </a:bodyPr>
          <a:lstStyle/>
          <a:p>
            <a:r>
              <a:rPr lang="en-US" sz="2000" dirty="0"/>
              <a:t>Given document code matrix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altLang="zh-CN" sz="2000" dirty="0"/>
              <a:t>Given k hash function h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(),…, </a:t>
            </a:r>
            <a:r>
              <a:rPr lang="en-US" altLang="zh-CN" sz="2000" dirty="0" err="1"/>
              <a:t>h</a:t>
            </a:r>
            <a:r>
              <a:rPr lang="en-US" altLang="zh-CN" sz="2000" baseline="-25000" dirty="0" err="1"/>
              <a:t>k</a:t>
            </a:r>
            <a:r>
              <a:rPr lang="en-US" altLang="zh-CN" sz="2000" dirty="0"/>
              <a:t>() </a:t>
            </a:r>
          </a:p>
          <a:p>
            <a:r>
              <a:rPr lang="en-US" altLang="zh-CN" sz="2000" dirty="0">
                <a:sym typeface="Symbol"/>
              </a:rPr>
              <a:t>Initialize signature table </a:t>
            </a:r>
            <a:r>
              <a:rPr lang="en-US" altLang="zh-CN" sz="2000" b="1" i="1" dirty="0">
                <a:sym typeface="Symbol"/>
              </a:rPr>
              <a:t>S[</a:t>
            </a:r>
            <a:r>
              <a:rPr lang="en-US" altLang="zh-CN" sz="2000" b="1" i="1" dirty="0" err="1">
                <a:sym typeface="Symbol"/>
              </a:rPr>
              <a:t>i</a:t>
            </a:r>
            <a:r>
              <a:rPr lang="en-US" altLang="zh-CN" sz="2000" b="1" i="1" dirty="0">
                <a:sym typeface="Symbol"/>
              </a:rPr>
              <a:t>][j] = </a:t>
            </a:r>
            <a:r>
              <a:rPr lang="en-US" altLang="zh-CN" sz="2000" b="1" dirty="0">
                <a:sym typeface="Symbol"/>
              </a:rPr>
              <a:t></a:t>
            </a:r>
          </a:p>
          <a:p>
            <a:endParaRPr lang="en-US" altLang="zh-CN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3C9CA2-6A78-0446-8E6E-5476764A4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738EB9-600C-DA4E-ACEA-4B581EC8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68183D04-7191-974A-A0D4-52CC4C54E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933076"/>
              </p:ext>
            </p:extLst>
          </p:nvPr>
        </p:nvGraphicFramePr>
        <p:xfrm>
          <a:off x="783770" y="1750018"/>
          <a:ext cx="241227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820">
                  <a:extLst>
                    <a:ext uri="{9D8B030D-6E8A-4147-A177-3AD203B41FA5}">
                      <a16:colId xmlns:a16="http://schemas.microsoft.com/office/drawing/2014/main" val="2665702776"/>
                    </a:ext>
                  </a:extLst>
                </a:gridCol>
                <a:gridCol w="439114">
                  <a:extLst>
                    <a:ext uri="{9D8B030D-6E8A-4147-A177-3AD203B41FA5}">
                      <a16:colId xmlns:a16="http://schemas.microsoft.com/office/drawing/2014/main" val="1524542293"/>
                    </a:ext>
                  </a:extLst>
                </a:gridCol>
                <a:gridCol w="439114">
                  <a:extLst>
                    <a:ext uri="{9D8B030D-6E8A-4147-A177-3AD203B41FA5}">
                      <a16:colId xmlns:a16="http://schemas.microsoft.com/office/drawing/2014/main" val="3883521052"/>
                    </a:ext>
                  </a:extLst>
                </a:gridCol>
                <a:gridCol w="439114">
                  <a:extLst>
                    <a:ext uri="{9D8B030D-6E8A-4147-A177-3AD203B41FA5}">
                      <a16:colId xmlns:a16="http://schemas.microsoft.com/office/drawing/2014/main" val="2693338335"/>
                    </a:ext>
                  </a:extLst>
                </a:gridCol>
                <a:gridCol w="439114">
                  <a:extLst>
                    <a:ext uri="{9D8B030D-6E8A-4147-A177-3AD203B41FA5}">
                      <a16:colId xmlns:a16="http://schemas.microsoft.com/office/drawing/2014/main" val="362212555"/>
                    </a:ext>
                  </a:extLst>
                </a:gridCol>
              </a:tblGrid>
              <a:tr h="218653">
                <a:tc>
                  <a:txBody>
                    <a:bodyPr/>
                    <a:lstStyle/>
                    <a:p>
                      <a:r>
                        <a:rPr lang="en-US" sz="1400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r>
                        <a:rPr lang="en-US" sz="1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C</a:t>
                      </a:r>
                      <a:r>
                        <a:rPr lang="en-US" altLang="zh-CN" sz="1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C</a:t>
                      </a:r>
                      <a:r>
                        <a:rPr lang="en-US" altLang="zh-CN" sz="1400" baseline="-250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867256"/>
                  </a:ext>
                </a:extLst>
              </a:tr>
              <a:tr h="218653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6048"/>
                  </a:ext>
                </a:extLst>
              </a:tr>
              <a:tr h="218653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77657"/>
                  </a:ext>
                </a:extLst>
              </a:tr>
              <a:tr h="218653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217975"/>
                  </a:ext>
                </a:extLst>
              </a:tr>
              <a:tr h="218653"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8888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8">
                <a:extLst>
                  <a:ext uri="{FF2B5EF4-FFF2-40B4-BE49-F238E27FC236}">
                    <a16:creationId xmlns:a16="http://schemas.microsoft.com/office/drawing/2014/main" id="{EAFB1A59-CD2A-7644-AE2F-84783C02C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8287709"/>
                  </p:ext>
                </p:extLst>
              </p:nvPr>
            </p:nvGraphicFramePr>
            <p:xfrm>
              <a:off x="836022" y="4842801"/>
              <a:ext cx="241227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820">
                      <a:extLst>
                        <a:ext uri="{9D8B030D-6E8A-4147-A177-3AD203B41FA5}">
                          <a16:colId xmlns:a16="http://schemas.microsoft.com/office/drawing/2014/main" val="2665702776"/>
                        </a:ext>
                      </a:extLst>
                    </a:gridCol>
                    <a:gridCol w="439114">
                      <a:extLst>
                        <a:ext uri="{9D8B030D-6E8A-4147-A177-3AD203B41FA5}">
                          <a16:colId xmlns:a16="http://schemas.microsoft.com/office/drawing/2014/main" val="1524542293"/>
                        </a:ext>
                      </a:extLst>
                    </a:gridCol>
                    <a:gridCol w="439114">
                      <a:extLst>
                        <a:ext uri="{9D8B030D-6E8A-4147-A177-3AD203B41FA5}">
                          <a16:colId xmlns:a16="http://schemas.microsoft.com/office/drawing/2014/main" val="3883521052"/>
                        </a:ext>
                      </a:extLst>
                    </a:gridCol>
                    <a:gridCol w="439114">
                      <a:extLst>
                        <a:ext uri="{9D8B030D-6E8A-4147-A177-3AD203B41FA5}">
                          <a16:colId xmlns:a16="http://schemas.microsoft.com/office/drawing/2014/main" val="2693338335"/>
                        </a:ext>
                      </a:extLst>
                    </a:gridCol>
                    <a:gridCol w="439114">
                      <a:extLst>
                        <a:ext uri="{9D8B030D-6E8A-4147-A177-3AD203B41FA5}">
                          <a16:colId xmlns:a16="http://schemas.microsoft.com/office/drawing/2014/main" val="362212555"/>
                        </a:ext>
                      </a:extLst>
                    </a:gridCol>
                  </a:tblGrid>
                  <a:tr h="27380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</a:t>
                          </a:r>
                          <a:r>
                            <a:rPr lang="en-US" baseline="-25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</a:t>
                          </a:r>
                          <a:r>
                            <a:rPr lang="en-US" altLang="zh-CN" baseline="-25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</a:t>
                          </a:r>
                          <a:r>
                            <a:rPr lang="en-US" altLang="zh-CN" baseline="-25000" dirty="0"/>
                            <a:t>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4867256"/>
                      </a:ext>
                    </a:extLst>
                  </a:tr>
                  <a:tr h="27380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076048"/>
                      </a:ext>
                    </a:extLst>
                  </a:tr>
                  <a:tr h="27380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217975"/>
                      </a:ext>
                    </a:extLst>
                  </a:tr>
                  <a:tr h="27380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8888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8">
                <a:extLst>
                  <a:ext uri="{FF2B5EF4-FFF2-40B4-BE49-F238E27FC236}">
                    <a16:creationId xmlns:a16="http://schemas.microsoft.com/office/drawing/2014/main" id="{EAFB1A59-CD2A-7644-AE2F-84783C02C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8287709"/>
                  </p:ext>
                </p:extLst>
              </p:nvPr>
            </p:nvGraphicFramePr>
            <p:xfrm>
              <a:off x="836022" y="4842801"/>
              <a:ext cx="241227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820">
                      <a:extLst>
                        <a:ext uri="{9D8B030D-6E8A-4147-A177-3AD203B41FA5}">
                          <a16:colId xmlns:a16="http://schemas.microsoft.com/office/drawing/2014/main" val="2665702776"/>
                        </a:ext>
                      </a:extLst>
                    </a:gridCol>
                    <a:gridCol w="439114">
                      <a:extLst>
                        <a:ext uri="{9D8B030D-6E8A-4147-A177-3AD203B41FA5}">
                          <a16:colId xmlns:a16="http://schemas.microsoft.com/office/drawing/2014/main" val="1524542293"/>
                        </a:ext>
                      </a:extLst>
                    </a:gridCol>
                    <a:gridCol w="439114">
                      <a:extLst>
                        <a:ext uri="{9D8B030D-6E8A-4147-A177-3AD203B41FA5}">
                          <a16:colId xmlns:a16="http://schemas.microsoft.com/office/drawing/2014/main" val="3883521052"/>
                        </a:ext>
                      </a:extLst>
                    </a:gridCol>
                    <a:gridCol w="439114">
                      <a:extLst>
                        <a:ext uri="{9D8B030D-6E8A-4147-A177-3AD203B41FA5}">
                          <a16:colId xmlns:a16="http://schemas.microsoft.com/office/drawing/2014/main" val="2693338335"/>
                        </a:ext>
                      </a:extLst>
                    </a:gridCol>
                    <a:gridCol w="439114">
                      <a:extLst>
                        <a:ext uri="{9D8B030D-6E8A-4147-A177-3AD203B41FA5}">
                          <a16:colId xmlns:a16="http://schemas.microsoft.com/office/drawing/2014/main" val="36221255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</a:t>
                          </a:r>
                          <a:r>
                            <a:rPr lang="en-US" baseline="-25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</a:t>
                          </a:r>
                          <a:r>
                            <a:rPr lang="en-US" altLang="zh-CN" baseline="-25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S</a:t>
                          </a:r>
                          <a:r>
                            <a:rPr lang="en-US" altLang="zh-CN" baseline="-25000" dirty="0"/>
                            <a:t>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48672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48571" t="-106897" r="-305714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55882" t="-106897" r="-214706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45714" t="-106897" r="-8571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0760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82179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48571" t="-306897" r="-305714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55882" t="-306897" r="-21470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45714" t="-306897" r="-8571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8888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2781B948-ACB9-D94D-95DB-043C40D69824}"/>
              </a:ext>
            </a:extLst>
          </p:cNvPr>
          <p:cNvSpPr txBox="1"/>
          <p:nvPr/>
        </p:nvSpPr>
        <p:spPr>
          <a:xfrm>
            <a:off x="4990009" y="2147657"/>
            <a:ext cx="33187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for r=1:1:m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h[1:k] = {h</a:t>
            </a:r>
            <a:r>
              <a:rPr lang="en-US" altLang="zh-CN" baseline="-25000" dirty="0"/>
              <a:t>1</a:t>
            </a:r>
            <a:r>
              <a:rPr lang="en-US" altLang="zh-CN" dirty="0"/>
              <a:t>(r), h</a:t>
            </a:r>
            <a:r>
              <a:rPr lang="en-US" altLang="zh-CN" baseline="-25000" dirty="0"/>
              <a:t>2</a:t>
            </a:r>
            <a:r>
              <a:rPr lang="en-US" altLang="zh-CN" dirty="0"/>
              <a:t>(r),…,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k</a:t>
            </a:r>
            <a:r>
              <a:rPr lang="en-US" altLang="zh-CN" dirty="0"/>
              <a:t>(r)}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for c =1:1:n </a:t>
            </a:r>
          </a:p>
          <a:p>
            <a:r>
              <a:rPr lang="zh-CN" altLang="en-US" dirty="0"/>
              <a:t>         </a:t>
            </a:r>
            <a:r>
              <a:rPr lang="en-US" altLang="zh-CN" dirty="0"/>
              <a:t>if (C[r][c] == 0) </a:t>
            </a:r>
          </a:p>
          <a:p>
            <a:r>
              <a:rPr lang="zh-CN" altLang="en-US" dirty="0"/>
              <a:t>              </a:t>
            </a:r>
            <a:r>
              <a:rPr lang="en-US" altLang="zh-CN" dirty="0"/>
              <a:t>continue;</a:t>
            </a:r>
          </a:p>
          <a:p>
            <a:r>
              <a:rPr lang="zh-CN" altLang="en-US" dirty="0"/>
              <a:t>         </a:t>
            </a:r>
            <a:r>
              <a:rPr lang="en-US" altLang="zh-CN" dirty="0"/>
              <a:t>else </a:t>
            </a:r>
          </a:p>
          <a:p>
            <a:r>
              <a:rPr lang="zh-CN" altLang="en-US" dirty="0"/>
              <a:t>              </a:t>
            </a:r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=1:1:k </a:t>
            </a:r>
          </a:p>
          <a:p>
            <a:r>
              <a:rPr lang="zh-CN" altLang="en-US" dirty="0"/>
              <a:t>                   </a:t>
            </a:r>
            <a:r>
              <a:rPr lang="en-US" altLang="zh-CN" dirty="0"/>
              <a:t>if S[</a:t>
            </a:r>
            <a:r>
              <a:rPr lang="en-US" altLang="zh-CN" dirty="0" err="1"/>
              <a:t>i</a:t>
            </a:r>
            <a:r>
              <a:rPr lang="en-US" altLang="zh-CN" dirty="0"/>
              <a:t>][c] &gt; h[</a:t>
            </a:r>
            <a:r>
              <a:rPr lang="en-US" altLang="zh-CN" dirty="0" err="1"/>
              <a:t>i</a:t>
            </a:r>
            <a:r>
              <a:rPr lang="en-US" altLang="zh-CN" dirty="0"/>
              <a:t>] </a:t>
            </a:r>
          </a:p>
          <a:p>
            <a:r>
              <a:rPr lang="zh-CN" altLang="en-US" dirty="0"/>
              <a:t>                         </a:t>
            </a:r>
            <a:r>
              <a:rPr lang="en-US" altLang="zh-CN" dirty="0"/>
              <a:t>S[</a:t>
            </a:r>
            <a:r>
              <a:rPr lang="en-US" altLang="zh-CN" dirty="0" err="1"/>
              <a:t>i</a:t>
            </a:r>
            <a:r>
              <a:rPr lang="en-US" altLang="zh-CN" dirty="0"/>
              <a:t>][c] = h[</a:t>
            </a:r>
            <a:r>
              <a:rPr lang="en-US" altLang="zh-CN" dirty="0" err="1"/>
              <a:t>i</a:t>
            </a:r>
            <a:r>
              <a:rPr lang="en-US" altLang="zh-CN" dirty="0"/>
              <a:t>] </a:t>
            </a:r>
          </a:p>
          <a:p>
            <a:r>
              <a:rPr lang="en-US" altLang="zh-CN" dirty="0"/>
              <a:t>return S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688C1A-6842-404D-9613-0B47A4882AD3}"/>
              </a:ext>
            </a:extLst>
          </p:cNvPr>
          <p:cNvSpPr txBox="1"/>
          <p:nvPr/>
        </p:nvSpPr>
        <p:spPr>
          <a:xfrm>
            <a:off x="4590563" y="17500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具体算法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65202F-3761-A54C-B1CB-BD24923DD052}"/>
              </a:ext>
            </a:extLst>
          </p:cNvPr>
          <p:cNvSpPr txBox="1"/>
          <p:nvPr/>
        </p:nvSpPr>
        <p:spPr>
          <a:xfrm>
            <a:off x="287383" y="25516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3FB922-01F2-C14D-B975-234EF3E59638}"/>
              </a:ext>
            </a:extLst>
          </p:cNvPr>
          <p:cNvSpPr txBox="1"/>
          <p:nvPr/>
        </p:nvSpPr>
        <p:spPr>
          <a:xfrm>
            <a:off x="381511" y="538965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4B49E830-E8CC-E180-9233-47A510FF4441}"/>
              </a:ext>
            </a:extLst>
          </p:cNvPr>
          <p:cNvSpPr/>
          <p:nvPr/>
        </p:nvSpPr>
        <p:spPr>
          <a:xfrm>
            <a:off x="7691718" y="3948056"/>
            <a:ext cx="322729" cy="6777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F0074A-D7D3-C14E-FA93-8984411A401B}"/>
              </a:ext>
            </a:extLst>
          </p:cNvPr>
          <p:cNvSpPr txBox="1"/>
          <p:nvPr/>
        </p:nvSpPr>
        <p:spPr>
          <a:xfrm>
            <a:off x="8076768" y="41022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行遍历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715C9B-F611-94F1-78A7-A3544D808B00}"/>
              </a:ext>
            </a:extLst>
          </p:cNvPr>
          <p:cNvSpPr txBox="1"/>
          <p:nvPr/>
        </p:nvSpPr>
        <p:spPr>
          <a:xfrm>
            <a:off x="7046515" y="27712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列遍历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7E9406-8E7A-E796-A8A7-9F8434428EA4}"/>
              </a:ext>
            </a:extLst>
          </p:cNvPr>
          <p:cNvSpPr txBox="1"/>
          <p:nvPr/>
        </p:nvSpPr>
        <p:spPr>
          <a:xfrm>
            <a:off x="6545200" y="2017729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</a:t>
            </a:r>
            <a:r>
              <a:rPr lang="zh-CN" altLang="en-US" dirty="0"/>
              <a:t>次全表更新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61CC84-F8B0-5CA3-EF7E-F6A96879F596}"/>
              </a:ext>
            </a:extLst>
          </p:cNvPr>
          <p:cNvSpPr txBox="1"/>
          <p:nvPr/>
        </p:nvSpPr>
        <p:spPr>
          <a:xfrm>
            <a:off x="4990009" y="5389655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时间复杂度</a:t>
            </a:r>
            <a:r>
              <a:rPr lang="zh-CN" altLang="en-US" dirty="0"/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O(</a:t>
            </a:r>
            <a:r>
              <a:rPr lang="en-US" altLang="zh-CN" sz="2000" b="1" dirty="0" err="1">
                <a:solidFill>
                  <a:schemeClr val="accent1"/>
                </a:solidFill>
              </a:rPr>
              <a:t>mnk</a:t>
            </a:r>
            <a:r>
              <a:rPr lang="en-US" altLang="zh-CN" sz="2000" b="1" dirty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3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1DE47-81E0-184F-8FA5-7A995B982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40565"/>
          </a:xfrm>
        </p:spPr>
        <p:txBody>
          <a:bodyPr>
            <a:noAutofit/>
          </a:bodyPr>
          <a:lstStyle/>
          <a:p>
            <a:r>
              <a:rPr lang="en-US" sz="3600" dirty="0" err="1"/>
              <a:t>举例</a:t>
            </a:r>
            <a:endParaRPr lang="en-US" sz="36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984140-785B-5341-9C39-3EDED85A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5B0E7F-EC30-F542-A33F-EE949405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33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A7224-6268-774C-9442-1CA3EB64FCA1}"/>
              </a:ext>
            </a:extLst>
          </p:cNvPr>
          <p:cNvSpPr txBox="1"/>
          <p:nvPr/>
        </p:nvSpPr>
        <p:spPr>
          <a:xfrm>
            <a:off x="1906633" y="147993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5A8291-185C-2949-AC07-2EF38E033291}"/>
              </a:ext>
            </a:extLst>
          </p:cNvPr>
          <p:cNvSpPr txBox="1"/>
          <p:nvPr/>
        </p:nvSpPr>
        <p:spPr>
          <a:xfrm>
            <a:off x="1415287" y="3782224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初始化的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72A196-8982-E249-875E-62C0DAACD9AD}"/>
              </a:ext>
            </a:extLst>
          </p:cNvPr>
          <p:cNvSpPr txBox="1"/>
          <p:nvPr/>
        </p:nvSpPr>
        <p:spPr>
          <a:xfrm>
            <a:off x="392555" y="324433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9D4BF7-100F-CB43-A245-A2118DBF679A}"/>
              </a:ext>
            </a:extLst>
          </p:cNvPr>
          <p:cNvSpPr txBox="1"/>
          <p:nvPr/>
        </p:nvSpPr>
        <p:spPr>
          <a:xfrm>
            <a:off x="783771" y="5798144"/>
            <a:ext cx="685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具体参考</a:t>
            </a:r>
            <a:r>
              <a:rPr lang="en-US" altLang="zh-CN" dirty="0"/>
              <a:t>《Mining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Massive</a:t>
            </a:r>
            <a:r>
              <a:rPr lang="zh-CN" altLang="en-US" dirty="0"/>
              <a:t> </a:t>
            </a:r>
            <a:r>
              <a:rPr lang="en-US" altLang="zh-CN" dirty="0"/>
              <a:t>Data》</a:t>
            </a:r>
            <a:r>
              <a:rPr lang="zh-CN" altLang="en-US" dirty="0"/>
              <a:t>这本书的</a:t>
            </a:r>
            <a:r>
              <a:rPr lang="en-US" altLang="zh-CN" dirty="0"/>
              <a:t>3.3.5</a:t>
            </a:r>
            <a:r>
              <a:rPr lang="zh-CN" altLang="en-US" dirty="0"/>
              <a:t>， </a:t>
            </a:r>
            <a:r>
              <a:rPr lang="en-US" altLang="zh-CN" dirty="0"/>
              <a:t>3.3.6</a:t>
            </a:r>
            <a:r>
              <a:rPr lang="zh-CN" altLang="en-US" dirty="0"/>
              <a:t>这两节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731433-66E5-1C44-8A5D-1A1C9372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542" y="1035137"/>
            <a:ext cx="4499642" cy="12644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DDC151-1861-7643-9713-319628F8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65" y="3104266"/>
            <a:ext cx="2231851" cy="7193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AE4A8D-56B0-694B-91E3-925BA450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996" y="3069321"/>
            <a:ext cx="2413766" cy="7543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C6169DC-71D2-8042-A046-7DA2C09A9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47" y="3062662"/>
            <a:ext cx="2545206" cy="8755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D0F8C0-F593-034B-9947-BFE8832E3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27" y="4319958"/>
            <a:ext cx="2399141" cy="8706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62CA7A-128D-BA44-97AB-5B3A00EC2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914" y="4343751"/>
            <a:ext cx="2169931" cy="7524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0A23D56-8CFA-0F43-9EBD-F02CACE56D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936" y="4256986"/>
            <a:ext cx="2257428" cy="75247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2DEABEC-2A62-CF47-A470-619E81B43E50}"/>
              </a:ext>
            </a:extLst>
          </p:cNvPr>
          <p:cNvSpPr txBox="1"/>
          <p:nvPr/>
        </p:nvSpPr>
        <p:spPr>
          <a:xfrm>
            <a:off x="4462215" y="3793217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r=1</a:t>
            </a:r>
            <a:endParaRPr 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1773CC-7C93-3944-91EB-9A6379103773}"/>
              </a:ext>
            </a:extLst>
          </p:cNvPr>
          <p:cNvSpPr txBox="1"/>
          <p:nvPr/>
        </p:nvSpPr>
        <p:spPr>
          <a:xfrm>
            <a:off x="7378758" y="376855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r=2</a:t>
            </a:r>
            <a:endParaRPr 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A988FF2-19DE-844F-B5F6-858D460BBFE3}"/>
              </a:ext>
            </a:extLst>
          </p:cNvPr>
          <p:cNvSpPr txBox="1"/>
          <p:nvPr/>
        </p:nvSpPr>
        <p:spPr>
          <a:xfrm>
            <a:off x="1906633" y="511112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r=3</a:t>
            </a:r>
            <a:endParaRPr 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68D159B-A3E8-C141-B329-2ED13873EA20}"/>
              </a:ext>
            </a:extLst>
          </p:cNvPr>
          <p:cNvSpPr txBox="1"/>
          <p:nvPr/>
        </p:nvSpPr>
        <p:spPr>
          <a:xfrm>
            <a:off x="4462214" y="5077853"/>
            <a:ext cx="53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r=4</a:t>
            </a:r>
            <a:endParaRPr 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1E7575-E4FE-9141-85D4-648D2AAE3462}"/>
              </a:ext>
            </a:extLst>
          </p:cNvPr>
          <p:cNvSpPr txBox="1"/>
          <p:nvPr/>
        </p:nvSpPr>
        <p:spPr>
          <a:xfrm>
            <a:off x="7368009" y="5076294"/>
            <a:ext cx="53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r=5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950E3D-FFB2-234D-BFD3-CB058531A353}"/>
              </a:ext>
            </a:extLst>
          </p:cNvPr>
          <p:cNvSpPr txBox="1"/>
          <p:nvPr/>
        </p:nvSpPr>
        <p:spPr>
          <a:xfrm>
            <a:off x="4667793" y="6615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选用两个</a:t>
            </a:r>
            <a:r>
              <a:rPr lang="en-US" altLang="zh-CN" dirty="0" err="1"/>
              <a:t>hash</a:t>
            </a:r>
            <a:r>
              <a:rPr lang="zh-CN" altLang="en-US" dirty="0"/>
              <a:t>函数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70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8248"/>
            <a:ext cx="8077200" cy="167335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Locality Sensitive Hashing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8077200" cy="1499616"/>
          </a:xfrm>
        </p:spPr>
        <p:txBody>
          <a:bodyPr>
            <a:noAutofit/>
          </a:bodyPr>
          <a:lstStyle/>
          <a:p>
            <a:r>
              <a:rPr lang="en-US" sz="3200" b="1" dirty="0"/>
              <a:t>Step 3: </a:t>
            </a:r>
            <a:r>
              <a:rPr lang="en-US" sz="3200" b="1" i="1" dirty="0">
                <a:solidFill>
                  <a:srgbClr val="FF0066"/>
                </a:solidFill>
              </a:rPr>
              <a:t>Locality-Sensitive Hashing:</a:t>
            </a:r>
            <a:r>
              <a:rPr lang="en-US" sz="3200" dirty="0"/>
              <a:t> </a:t>
            </a:r>
            <a:br>
              <a:rPr lang="sl-SI" sz="3200" dirty="0"/>
            </a:br>
            <a:r>
              <a:rPr lang="en-US" sz="3200" dirty="0"/>
              <a:t>Focus on pairs of signatures likely to be from similar documents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 rot="-5394873">
            <a:off x="1257300" y="842962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/>
              <a:t>Shingling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1033462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Docu-</a:t>
            </a:r>
          </a:p>
          <a:p>
            <a:r>
              <a:rPr lang="en-US" sz="1800"/>
              <a:t>ment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990600" y="133826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362200" y="1338262"/>
            <a:ext cx="1354138" cy="2578100"/>
            <a:chOff x="1488" y="1920"/>
            <a:chExt cx="853" cy="1624"/>
          </a:xfrm>
        </p:grpSpPr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853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The set</a:t>
              </a:r>
            </a:p>
            <a:p>
              <a:r>
                <a:rPr lang="en-US" sz="1800"/>
                <a:t>of strings</a:t>
              </a:r>
            </a:p>
            <a:p>
              <a:r>
                <a:rPr lang="en-US" sz="1800"/>
                <a:t>of length </a:t>
              </a:r>
              <a:r>
                <a:rPr lang="en-US" sz="1800" i="1"/>
                <a:t>k</a:t>
              </a:r>
            </a:p>
            <a:p>
              <a:r>
                <a:rPr lang="en-US" sz="1800"/>
                <a:t>that appear</a:t>
              </a:r>
            </a:p>
            <a:p>
              <a:r>
                <a:rPr lang="en-US" sz="1800"/>
                <a:t>in the doc-</a:t>
              </a:r>
            </a:p>
            <a:p>
              <a:r>
                <a:rPr lang="en-US" sz="1800"/>
                <a:t>ument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581399" y="652462"/>
            <a:ext cx="2305050" cy="3556001"/>
            <a:chOff x="2256" y="1488"/>
            <a:chExt cx="1452" cy="2240"/>
          </a:xfrm>
        </p:grpSpPr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 rot="-5394873">
              <a:off x="2136" y="1608"/>
              <a:ext cx="864" cy="62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99CC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r>
                <a:rPr lang="en-US" sz="1800" dirty="0"/>
                <a:t>Min-Hash-</a:t>
              </a:r>
            </a:p>
            <a:p>
              <a:pPr algn="ctr"/>
              <a:r>
                <a:rPr lang="en-US" sz="1800" dirty="0" err="1"/>
                <a:t>ing</a:t>
              </a:r>
              <a:endParaRPr lang="en-US" sz="1800" dirty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880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2784" y="2448"/>
              <a:ext cx="924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</a:rPr>
                <a:t>Signatures:</a:t>
              </a:r>
              <a:endParaRPr lang="en-US" sz="1800" b="1" dirty="0"/>
            </a:p>
            <a:p>
              <a:r>
                <a:rPr lang="en-US" sz="1800" dirty="0"/>
                <a:t>short integer</a:t>
              </a:r>
            </a:p>
            <a:p>
              <a:r>
                <a:rPr lang="en-US" sz="1800" dirty="0"/>
                <a:t>vectors that</a:t>
              </a:r>
            </a:p>
            <a:p>
              <a:r>
                <a:rPr lang="en-US" sz="1800" dirty="0"/>
                <a:t>represent the</a:t>
              </a:r>
            </a:p>
            <a:p>
              <a:r>
                <a:rPr lang="en-US" sz="1800" dirty="0"/>
                <a:t>sets, and</a:t>
              </a:r>
            </a:p>
            <a:p>
              <a:r>
                <a:rPr lang="en-US" sz="1800" dirty="0"/>
                <a:t>reflect their</a:t>
              </a:r>
            </a:p>
            <a:p>
              <a:r>
                <a:rPr lang="en-US" sz="1800" dirty="0"/>
                <a:t>similarity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3216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5714999" y="455613"/>
            <a:ext cx="3321050" cy="2032001"/>
            <a:chOff x="3600" y="1364"/>
            <a:chExt cx="2092" cy="1280"/>
          </a:xfrm>
        </p:grpSpPr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3600" y="1536"/>
              <a:ext cx="816" cy="7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/>
                <a:t>Locality-</a:t>
              </a:r>
            </a:p>
            <a:p>
              <a:pPr algn="ctr"/>
              <a:r>
                <a:rPr lang="en-US" sz="1800" dirty="0"/>
                <a:t>Sensitive</a:t>
              </a:r>
            </a:p>
            <a:p>
              <a:pPr algn="ctr"/>
              <a:r>
                <a:rPr lang="en-US" sz="1800" dirty="0"/>
                <a:t>Hashing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4416" y="192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4790" y="1364"/>
              <a:ext cx="902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</a:rPr>
                <a:t>Candidate</a:t>
              </a:r>
            </a:p>
            <a:p>
              <a:r>
                <a:rPr lang="en-US" sz="1800" b="1" i="1" dirty="0">
                  <a:solidFill>
                    <a:srgbClr val="FF0066"/>
                  </a:solidFill>
                </a:rPr>
                <a:t>pairs:</a:t>
              </a:r>
              <a:endParaRPr lang="en-US" sz="1800" b="1" dirty="0"/>
            </a:p>
            <a:p>
              <a:r>
                <a:rPr lang="en-US" sz="1800" dirty="0"/>
                <a:t>those pairs</a:t>
              </a:r>
            </a:p>
            <a:p>
              <a:r>
                <a:rPr lang="en-US" sz="1800" dirty="0"/>
                <a:t>of signatures</a:t>
              </a:r>
            </a:p>
            <a:p>
              <a:r>
                <a:rPr lang="en-US" sz="1800" dirty="0"/>
                <a:t>that we need</a:t>
              </a:r>
            </a:p>
            <a:p>
              <a:r>
                <a:rPr lang="en-US" sz="1800" dirty="0"/>
                <a:t>to test for</a:t>
              </a:r>
            </a:p>
            <a:p>
              <a:r>
                <a:rPr lang="en-US" sz="1800" dirty="0"/>
                <a:t>similarity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41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  <p:bldP spid="1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LSH: First Cut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686800" cy="5181601"/>
          </a:xfrm>
        </p:spPr>
        <p:txBody>
          <a:bodyPr>
            <a:normAutofit/>
          </a:bodyPr>
          <a:lstStyle/>
          <a:p>
            <a:r>
              <a:rPr lang="en-US" b="1" dirty="0"/>
              <a:t>Goal: </a:t>
            </a:r>
            <a:r>
              <a:rPr lang="en-US" dirty="0">
                <a:solidFill>
                  <a:srgbClr val="0000FF"/>
                </a:solidFill>
              </a:rPr>
              <a:t>Find documents with </a:t>
            </a:r>
            <a:r>
              <a:rPr lang="en-US" dirty="0" err="1">
                <a:solidFill>
                  <a:srgbClr val="0000FF"/>
                </a:solidFill>
              </a:rPr>
              <a:t>Jaccard</a:t>
            </a:r>
            <a:r>
              <a:rPr lang="en-US" dirty="0">
                <a:solidFill>
                  <a:srgbClr val="0000FF"/>
                </a:solidFill>
              </a:rPr>
              <a:t> similarity at least </a:t>
            </a:r>
            <a:r>
              <a:rPr lang="en-US" b="1" i="1" dirty="0">
                <a:solidFill>
                  <a:srgbClr val="0000FF"/>
                </a:solidFill>
              </a:rPr>
              <a:t>s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(for some similarity threshold, e.g.,</a:t>
            </a:r>
            <a:r>
              <a:rPr lang="en-US" i="1" dirty="0"/>
              <a:t> </a:t>
            </a:r>
            <a:r>
              <a:rPr lang="en-US" b="1" i="1" dirty="0"/>
              <a:t>s</a:t>
            </a:r>
            <a:r>
              <a:rPr lang="en-US" dirty="0"/>
              <a:t>=0.8)</a:t>
            </a:r>
            <a:endParaRPr lang="en-US" i="1" dirty="0">
              <a:solidFill>
                <a:schemeClr val="accent2"/>
              </a:solidFill>
            </a:endParaRPr>
          </a:p>
          <a:p>
            <a:pPr lvl="8"/>
            <a:endParaRPr lang="en-US" b="1" dirty="0"/>
          </a:p>
          <a:p>
            <a:r>
              <a:rPr lang="en-US" b="1" dirty="0"/>
              <a:t>LSH – </a:t>
            </a:r>
            <a:r>
              <a:rPr lang="en-US" b="1" dirty="0">
                <a:solidFill>
                  <a:srgbClr val="0000FF"/>
                </a:solidFill>
              </a:rPr>
              <a:t>General idea:</a:t>
            </a:r>
            <a:r>
              <a:rPr lang="en-US" dirty="0"/>
              <a:t> Use a function </a:t>
            </a:r>
            <a:r>
              <a:rPr lang="en-US" b="1" i="1" dirty="0"/>
              <a:t>f(</a:t>
            </a:r>
            <a:r>
              <a:rPr lang="en-US" b="1" i="1" dirty="0" err="1"/>
              <a:t>x,y</a:t>
            </a:r>
            <a:r>
              <a:rPr lang="en-US" b="1" i="1" dirty="0"/>
              <a:t>)</a:t>
            </a:r>
            <a:r>
              <a:rPr lang="en-US" dirty="0"/>
              <a:t> that tells whether </a:t>
            </a:r>
            <a:r>
              <a:rPr lang="en-US" b="1" i="1" dirty="0"/>
              <a:t>x</a:t>
            </a:r>
            <a:r>
              <a:rPr lang="en-US" dirty="0"/>
              <a:t> and </a:t>
            </a:r>
            <a:r>
              <a:rPr lang="en-US" b="1" i="1" dirty="0"/>
              <a:t>y</a:t>
            </a:r>
            <a:r>
              <a:rPr lang="en-US" dirty="0"/>
              <a:t> is a </a:t>
            </a:r>
            <a:r>
              <a:rPr lang="en-US" b="1" i="1" dirty="0">
                <a:solidFill>
                  <a:srgbClr val="FF0066"/>
                </a:solidFill>
              </a:rPr>
              <a:t>candidate pair</a:t>
            </a:r>
            <a:r>
              <a:rPr lang="en-US" i="1" dirty="0">
                <a:solidFill>
                  <a:srgbClr val="FF0066"/>
                </a:solidFill>
              </a:rPr>
              <a:t>:</a:t>
            </a:r>
            <a:r>
              <a:rPr lang="en-US" dirty="0"/>
              <a:t> a pair of elements whose similarity must be evaluated</a:t>
            </a:r>
          </a:p>
          <a:p>
            <a:pPr lvl="8"/>
            <a:endParaRPr lang="en-US" b="1" dirty="0">
              <a:solidFill>
                <a:srgbClr val="008000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For Min-Hash matrices: </a:t>
            </a:r>
          </a:p>
          <a:p>
            <a:pPr lvl="1"/>
            <a:r>
              <a:rPr lang="en-US" dirty="0"/>
              <a:t>Hash columns of </a:t>
            </a:r>
            <a:r>
              <a:rPr lang="en-US" dirty="0">
                <a:solidFill>
                  <a:srgbClr val="FF0066"/>
                </a:solidFill>
              </a:rPr>
              <a:t>signature matrix </a:t>
            </a:r>
            <a:r>
              <a:rPr lang="en-US" b="1" i="1" dirty="0">
                <a:solidFill>
                  <a:srgbClr val="FF0066"/>
                </a:solidFill>
              </a:rPr>
              <a:t>M</a:t>
            </a:r>
            <a:r>
              <a:rPr lang="en-US" dirty="0"/>
              <a:t> to many buckets</a:t>
            </a:r>
          </a:p>
          <a:p>
            <a:pPr lvl="1"/>
            <a:r>
              <a:rPr lang="en-US" dirty="0"/>
              <a:t>Each pair of documents that hashes into the </a:t>
            </a:r>
            <a:br>
              <a:rPr lang="en-US" dirty="0"/>
            </a:br>
            <a:r>
              <a:rPr lang="en-US" dirty="0"/>
              <a:t>same bucket is a </a:t>
            </a:r>
            <a:r>
              <a:rPr lang="en-US" b="1" dirty="0">
                <a:solidFill>
                  <a:srgbClr val="FF0066"/>
                </a:solidFill>
              </a:rPr>
              <a:t>candidate pair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3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4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5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6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7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8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5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6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7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8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9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6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7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8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9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70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6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32203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610600" cy="987552"/>
          </a:xfrm>
        </p:spPr>
        <p:txBody>
          <a:bodyPr>
            <a:normAutofit/>
          </a:bodyPr>
          <a:lstStyle/>
          <a:p>
            <a:r>
              <a:rPr lang="en-US" dirty="0"/>
              <a:t>Candidates from Min-Hash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Pick a similarity threshold </a:t>
            </a:r>
            <a:r>
              <a:rPr lang="en-US" b="1" i="1" dirty="0">
                <a:solidFill>
                  <a:srgbClr val="0000FF"/>
                </a:solidFill>
              </a:rPr>
              <a:t>s</a:t>
            </a:r>
            <a:r>
              <a:rPr lang="en-US" b="1" dirty="0">
                <a:solidFill>
                  <a:srgbClr val="0000FF"/>
                </a:solidFill>
              </a:rPr>
              <a:t> (0 &lt; s &lt; 1)</a:t>
            </a:r>
          </a:p>
          <a:p>
            <a:pPr lvl="8"/>
            <a:endParaRPr lang="en-US" dirty="0"/>
          </a:p>
          <a:p>
            <a:r>
              <a:rPr lang="en-US" dirty="0"/>
              <a:t>Columns </a:t>
            </a:r>
            <a:r>
              <a:rPr lang="en-US" b="1" i="1" dirty="0"/>
              <a:t>x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b="1" i="1" dirty="0"/>
              <a:t>y</a:t>
            </a:r>
            <a:r>
              <a:rPr lang="en-US" dirty="0"/>
              <a:t> of </a:t>
            </a:r>
            <a:r>
              <a:rPr lang="en-US" b="1" i="1" dirty="0"/>
              <a:t>M</a:t>
            </a:r>
            <a:r>
              <a:rPr lang="en-US" dirty="0"/>
              <a:t> are a </a:t>
            </a:r>
            <a:r>
              <a:rPr lang="en-US" b="1" dirty="0">
                <a:solidFill>
                  <a:srgbClr val="FF0066"/>
                </a:solidFill>
              </a:rPr>
              <a:t>candidate pair</a:t>
            </a:r>
            <a:r>
              <a:rPr lang="en-US" dirty="0"/>
              <a:t> if their signatures agree on at least fraction </a:t>
            </a:r>
            <a:r>
              <a:rPr lang="en-US" b="1" i="1" dirty="0"/>
              <a:t>s</a:t>
            </a:r>
            <a:r>
              <a:rPr lang="en-US" dirty="0"/>
              <a:t> of their rows: </a:t>
            </a:r>
            <a:br>
              <a:rPr lang="en-US" dirty="0"/>
            </a:br>
            <a:r>
              <a:rPr lang="en-US" b="1" i="1" dirty="0"/>
              <a:t>M</a:t>
            </a:r>
            <a:r>
              <a:rPr lang="en-US" b="1" dirty="0"/>
              <a:t> (</a:t>
            </a:r>
            <a:r>
              <a:rPr lang="en-US" b="1" i="1" dirty="0" err="1"/>
              <a:t>i</a:t>
            </a:r>
            <a:r>
              <a:rPr lang="en-US" b="1" i="1" dirty="0"/>
              <a:t>, x</a:t>
            </a:r>
            <a:r>
              <a:rPr lang="en-US" b="1" dirty="0"/>
              <a:t>) = </a:t>
            </a:r>
            <a:r>
              <a:rPr lang="en-US" b="1" i="1" dirty="0"/>
              <a:t>M</a:t>
            </a:r>
            <a:r>
              <a:rPr lang="en-US" b="1" dirty="0"/>
              <a:t> (</a:t>
            </a:r>
            <a:r>
              <a:rPr lang="en-US" b="1" i="1" dirty="0" err="1"/>
              <a:t>i</a:t>
            </a:r>
            <a:r>
              <a:rPr lang="en-US" b="1" i="1" dirty="0"/>
              <a:t>, y</a:t>
            </a:r>
            <a:r>
              <a:rPr lang="en-US" b="1" dirty="0"/>
              <a:t>)</a:t>
            </a:r>
            <a:r>
              <a:rPr lang="en-US" dirty="0"/>
              <a:t> for at least </a:t>
            </a:r>
            <a:r>
              <a:rPr lang="en-US" dirty="0" err="1"/>
              <a:t>frac</a:t>
            </a:r>
            <a:r>
              <a:rPr lang="en-US" dirty="0"/>
              <a:t>. </a:t>
            </a:r>
            <a:r>
              <a:rPr lang="en-US" b="1" i="1" dirty="0"/>
              <a:t>s</a:t>
            </a:r>
            <a:r>
              <a:rPr lang="en-US" dirty="0"/>
              <a:t> values of </a:t>
            </a:r>
            <a:r>
              <a:rPr lang="en-US" b="1" i="1" dirty="0" err="1"/>
              <a:t>i</a:t>
            </a:r>
            <a:endParaRPr lang="en-US" b="1" dirty="0"/>
          </a:p>
          <a:p>
            <a:pPr lvl="1"/>
            <a:r>
              <a:rPr lang="en-US" dirty="0"/>
              <a:t>We expect documents </a:t>
            </a:r>
            <a:r>
              <a:rPr lang="en-US" b="1" i="1" dirty="0"/>
              <a:t>x</a:t>
            </a:r>
            <a:r>
              <a:rPr lang="en-US" dirty="0"/>
              <a:t> and </a:t>
            </a:r>
            <a:r>
              <a:rPr lang="en-US" b="1" i="1" dirty="0"/>
              <a:t>y</a:t>
            </a:r>
            <a:r>
              <a:rPr lang="en-US" dirty="0"/>
              <a:t> to have the same (</a:t>
            </a:r>
            <a:r>
              <a:rPr lang="en-US" dirty="0" err="1"/>
              <a:t>Jaccard</a:t>
            </a:r>
            <a:r>
              <a:rPr lang="en-US" dirty="0"/>
              <a:t>) similarity as their signatures</a:t>
            </a:r>
          </a:p>
          <a:p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7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78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79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80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81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82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3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4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5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6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7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8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9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0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91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2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93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4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5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6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7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8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9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0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1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2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3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4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5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6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7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8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9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0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232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610600" cy="987552"/>
          </a:xfrm>
        </p:spPr>
        <p:txBody>
          <a:bodyPr/>
          <a:lstStyle/>
          <a:p>
            <a:r>
              <a:rPr lang="en-US" dirty="0"/>
              <a:t>LSH for Min-Hash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95400"/>
            <a:ext cx="7391400" cy="5257801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Big idea:</a:t>
            </a:r>
            <a:r>
              <a:rPr lang="en-US" b="1" dirty="0">
                <a:solidFill>
                  <a:srgbClr val="D60093"/>
                </a:solidFill>
              </a:rPr>
              <a:t> Hash columns of </a:t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dirty="0">
                <a:solidFill>
                  <a:srgbClr val="D60093"/>
                </a:solidFill>
              </a:rPr>
              <a:t>signature matrix </a:t>
            </a:r>
            <a:r>
              <a:rPr lang="en-US" b="1" i="1" dirty="0">
                <a:solidFill>
                  <a:srgbClr val="D60093"/>
                </a:solidFill>
              </a:rPr>
              <a:t>M</a:t>
            </a:r>
            <a:r>
              <a:rPr lang="en-US" b="1" dirty="0">
                <a:solidFill>
                  <a:srgbClr val="D60093"/>
                </a:solidFill>
              </a:rPr>
              <a:t> several times</a:t>
            </a:r>
          </a:p>
          <a:p>
            <a:pPr lvl="8"/>
            <a:endParaRPr lang="en-US" dirty="0"/>
          </a:p>
          <a:p>
            <a:r>
              <a:rPr lang="en-US" dirty="0"/>
              <a:t>Arrange that (only) </a:t>
            </a:r>
            <a:r>
              <a:rPr lang="en-US" b="1" dirty="0"/>
              <a:t>similar columns</a:t>
            </a:r>
            <a:r>
              <a:rPr lang="en-US" dirty="0"/>
              <a:t> are likely to </a:t>
            </a:r>
            <a:r>
              <a:rPr lang="en-US" b="1" dirty="0"/>
              <a:t>hash to the same bucket</a:t>
            </a:r>
            <a:r>
              <a:rPr lang="en-US" dirty="0"/>
              <a:t>, with high probability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Candidate pairs are those that hash to the same bucket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1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</a:t>
            </a:r>
            <a:r>
              <a:rPr lang="en-US" i="1" dirty="0"/>
              <a:t>M</a:t>
            </a:r>
            <a:r>
              <a:rPr lang="en-US" dirty="0"/>
              <a:t> into </a:t>
            </a:r>
            <a:r>
              <a:rPr lang="en-US" i="1" dirty="0"/>
              <a:t>b</a:t>
            </a:r>
            <a:r>
              <a:rPr lang="en-US" dirty="0"/>
              <a:t> Bands</a:t>
            </a: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2590800" y="1905000"/>
            <a:ext cx="4343400" cy="4191000"/>
          </a:xfrm>
          <a:prstGeom prst="rect">
            <a:avLst/>
          </a:pr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48" name="Line 4"/>
          <p:cNvSpPr>
            <a:spLocks noChangeShapeType="1"/>
          </p:cNvSpPr>
          <p:nvPr/>
        </p:nvSpPr>
        <p:spPr bwMode="auto">
          <a:xfrm>
            <a:off x="2590800" y="27432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49" name="Line 5"/>
          <p:cNvSpPr>
            <a:spLocks noChangeShapeType="1"/>
          </p:cNvSpPr>
          <p:nvPr/>
        </p:nvSpPr>
        <p:spPr bwMode="auto">
          <a:xfrm>
            <a:off x="2590800" y="35814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0" name="Line 6"/>
          <p:cNvSpPr>
            <a:spLocks noChangeShapeType="1"/>
          </p:cNvSpPr>
          <p:nvPr/>
        </p:nvSpPr>
        <p:spPr bwMode="auto">
          <a:xfrm>
            <a:off x="2590800" y="44196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>
            <a:off x="2590800" y="52578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3489083" y="6173788"/>
            <a:ext cx="2151551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Signature matrix  </a:t>
            </a:r>
            <a:r>
              <a:rPr lang="en-US" b="1" i="1" dirty="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7481358" y="2744788"/>
            <a:ext cx="1061509" cy="646331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8000"/>
                </a:solidFill>
              </a:rPr>
              <a:t>r </a:t>
            </a:r>
            <a:r>
              <a:rPr lang="en-US" b="1" dirty="0">
                <a:solidFill>
                  <a:srgbClr val="008000"/>
                </a:solidFill>
              </a:rPr>
              <a:t> rows</a:t>
            </a:r>
          </a:p>
          <a:p>
            <a:pPr algn="ctr"/>
            <a:r>
              <a:rPr lang="en-US" b="1" dirty="0">
                <a:solidFill>
                  <a:srgbClr val="008000"/>
                </a:solidFill>
              </a:rPr>
              <a:t>per band</a:t>
            </a:r>
          </a:p>
        </p:txBody>
      </p:sp>
      <p:sp>
        <p:nvSpPr>
          <p:cNvPr id="82954" name="Line 10"/>
          <p:cNvSpPr>
            <a:spLocks noChangeShapeType="1"/>
          </p:cNvSpPr>
          <p:nvPr/>
        </p:nvSpPr>
        <p:spPr bwMode="auto">
          <a:xfrm>
            <a:off x="7165975" y="2741613"/>
            <a:ext cx="0" cy="84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>
            <a:off x="2057400" y="19050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56" name="Text Box 12"/>
          <p:cNvSpPr txBox="1">
            <a:spLocks noChangeArrowheads="1"/>
          </p:cNvSpPr>
          <p:nvPr/>
        </p:nvSpPr>
        <p:spPr bwMode="auto">
          <a:xfrm>
            <a:off x="756217" y="3506788"/>
            <a:ext cx="9989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008000"/>
                </a:solidFill>
              </a:rPr>
              <a:t>b</a:t>
            </a:r>
            <a:r>
              <a:rPr lang="en-US" b="1" dirty="0">
                <a:solidFill>
                  <a:srgbClr val="008000"/>
                </a:solidFill>
              </a:rPr>
              <a:t>  bands</a:t>
            </a:r>
          </a:p>
        </p:txBody>
      </p:sp>
      <p:sp>
        <p:nvSpPr>
          <p:cNvPr id="82957" name="Rectangle 13"/>
          <p:cNvSpPr>
            <a:spLocks noChangeArrowheads="1"/>
          </p:cNvSpPr>
          <p:nvPr/>
        </p:nvSpPr>
        <p:spPr bwMode="auto">
          <a:xfrm>
            <a:off x="4495800" y="1905000"/>
            <a:ext cx="228600" cy="41910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9" name="Line 15"/>
          <p:cNvSpPr>
            <a:spLocks noChangeShapeType="1"/>
          </p:cNvSpPr>
          <p:nvPr/>
        </p:nvSpPr>
        <p:spPr bwMode="auto">
          <a:xfrm flipH="1" flipV="1">
            <a:off x="4724400" y="3276600"/>
            <a:ext cx="25908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60" name="Text Box 16"/>
          <p:cNvSpPr txBox="1">
            <a:spLocks noChangeArrowheads="1"/>
          </p:cNvSpPr>
          <p:nvPr/>
        </p:nvSpPr>
        <p:spPr bwMode="auto">
          <a:xfrm>
            <a:off x="7451725" y="5060950"/>
            <a:ext cx="11191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8000"/>
                </a:solidFill>
              </a:rPr>
              <a:t>   One</a:t>
            </a:r>
          </a:p>
          <a:p>
            <a:r>
              <a:rPr lang="en-US" sz="1800" b="1">
                <a:solidFill>
                  <a:srgbClr val="008000"/>
                </a:solidFill>
              </a:rPr>
              <a:t>signature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9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90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1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92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93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94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5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6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7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8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9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0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05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7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8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9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0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1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2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13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14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115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116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7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8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9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0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1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2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176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95160"/>
            <a:ext cx="7886700" cy="1325563"/>
          </a:xfrm>
        </p:spPr>
        <p:txBody>
          <a:bodyPr/>
          <a:lstStyle/>
          <a:p>
            <a:r>
              <a:rPr lang="en-US" dirty="0"/>
              <a:t>Partition M into Bands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7848600" cy="5257801"/>
          </a:xfrm>
        </p:spPr>
        <p:txBody>
          <a:bodyPr>
            <a:normAutofit/>
          </a:bodyPr>
          <a:lstStyle/>
          <a:p>
            <a:r>
              <a:rPr lang="en-US" dirty="0"/>
              <a:t>Divide matrix </a:t>
            </a:r>
            <a:r>
              <a:rPr lang="en-US" b="1" i="1" dirty="0"/>
              <a:t>M</a:t>
            </a:r>
            <a:r>
              <a:rPr lang="en-US" dirty="0"/>
              <a:t> into </a:t>
            </a:r>
            <a:r>
              <a:rPr lang="en-US" b="1" i="1" dirty="0"/>
              <a:t>b</a:t>
            </a:r>
            <a:r>
              <a:rPr lang="en-US" i="1" dirty="0"/>
              <a:t> </a:t>
            </a:r>
            <a:r>
              <a:rPr lang="en-US" dirty="0"/>
              <a:t>bands of </a:t>
            </a:r>
            <a:r>
              <a:rPr lang="en-US" b="1" i="1" dirty="0"/>
              <a:t>r</a:t>
            </a:r>
            <a:r>
              <a:rPr lang="en-US" dirty="0"/>
              <a:t> rows</a:t>
            </a:r>
          </a:p>
          <a:p>
            <a:pPr lvl="8"/>
            <a:endParaRPr lang="en-US" dirty="0"/>
          </a:p>
          <a:p>
            <a:r>
              <a:rPr lang="en-US" dirty="0"/>
              <a:t>For each band, hash its portion of each column to a hash table with </a:t>
            </a:r>
            <a:r>
              <a:rPr lang="en-US" b="1" i="1" dirty="0"/>
              <a:t>k</a:t>
            </a:r>
            <a:r>
              <a:rPr lang="en-US" dirty="0"/>
              <a:t> buckets</a:t>
            </a:r>
          </a:p>
          <a:p>
            <a:pPr lvl="1"/>
            <a:r>
              <a:rPr lang="en-US" dirty="0"/>
              <a:t>Make </a:t>
            </a:r>
            <a:r>
              <a:rPr lang="en-US" b="1" i="1" dirty="0"/>
              <a:t>k</a:t>
            </a:r>
            <a:r>
              <a:rPr lang="en-US" dirty="0"/>
              <a:t> as large as possible</a:t>
            </a:r>
          </a:p>
          <a:p>
            <a:pPr lvl="8"/>
            <a:endParaRPr lang="en-US" dirty="0"/>
          </a:p>
          <a:p>
            <a:r>
              <a:rPr lang="en-US" b="1" i="1" dirty="0">
                <a:solidFill>
                  <a:srgbClr val="FF0066"/>
                </a:solidFill>
              </a:rPr>
              <a:t>Candidate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column pairs are those that hash to the same bucket for </a:t>
            </a:r>
            <a:r>
              <a:rPr lang="en-US" b="1" dirty="0">
                <a:latin typeface="Lucida Sans Unicode" pitchFamily="34" charset="0"/>
              </a:rPr>
              <a:t>≥</a:t>
            </a:r>
            <a:r>
              <a:rPr lang="en-US" b="1" dirty="0"/>
              <a:t> 1</a:t>
            </a:r>
            <a:r>
              <a:rPr lang="en-US" dirty="0"/>
              <a:t> band</a:t>
            </a:r>
          </a:p>
          <a:p>
            <a:pPr lvl="8"/>
            <a:endParaRPr lang="en-US" dirty="0"/>
          </a:p>
          <a:p>
            <a:r>
              <a:rPr lang="en-US" dirty="0"/>
              <a:t>Tune</a:t>
            </a:r>
            <a:r>
              <a:rPr lang="en-US" i="1" dirty="0"/>
              <a:t> </a:t>
            </a:r>
            <a:r>
              <a:rPr lang="en-US" b="1" i="1" dirty="0"/>
              <a:t>b</a:t>
            </a:r>
            <a:r>
              <a:rPr lang="en-US" dirty="0"/>
              <a:t> and </a:t>
            </a:r>
            <a:r>
              <a:rPr lang="en-US" b="1" i="1" dirty="0"/>
              <a:t>r</a:t>
            </a:r>
            <a:r>
              <a:rPr lang="en-US" dirty="0"/>
              <a:t> to catch most similar pairs, </a:t>
            </a:r>
            <a:br>
              <a:rPr lang="en-US" dirty="0"/>
            </a:br>
            <a:r>
              <a:rPr lang="en-US" dirty="0"/>
              <a:t>but few non-similar pairs</a:t>
            </a:r>
          </a:p>
        </p:txBody>
      </p:sp>
    </p:spTree>
    <p:extLst>
      <p:ext uri="{BB962C8B-B14F-4D97-AF65-F5344CB8AC3E}">
        <p14:creationId xmlns:p14="http://schemas.microsoft.com/office/powerpoint/2010/main" val="142568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Arrow"/>
          <p:cNvSpPr/>
          <p:nvPr/>
        </p:nvSpPr>
        <p:spPr>
          <a:xfrm>
            <a:off x="5794907" y="3035441"/>
            <a:ext cx="595166" cy="147358"/>
          </a:xfrm>
          <a:prstGeom prst="rightArrow">
            <a:avLst>
              <a:gd name="adj1" fmla="val 60000"/>
              <a:gd name="adj2" fmla="val 47197"/>
            </a:avLst>
          </a:prstGeom>
          <a:solidFill>
            <a:srgbClr val="0070C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24" name="Determining visual similarity"/>
          <p:cNvSpPr txBox="1">
            <a:spLocks noGrp="1"/>
          </p:cNvSpPr>
          <p:nvPr>
            <p:ph type="title"/>
          </p:nvPr>
        </p:nvSpPr>
        <p:spPr>
          <a:xfrm>
            <a:off x="428001" y="9464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does it work?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029200"/>
            <a:ext cx="8686800" cy="1675771"/>
          </a:xfrm>
        </p:spPr>
        <p:txBody>
          <a:bodyPr>
            <a:normAutofit/>
          </a:bodyPr>
          <a:lstStyle/>
          <a:p>
            <a:r>
              <a:rPr lang="en-US" dirty="0"/>
              <a:t>Collect billions of images</a:t>
            </a:r>
          </a:p>
          <a:p>
            <a:r>
              <a:rPr lang="en-US" dirty="0"/>
              <a:t>Determine feature vector for each image (4k dim)</a:t>
            </a:r>
          </a:p>
          <a:p>
            <a:r>
              <a:rPr lang="en-US" b="1" dirty="0"/>
              <a:t>Given a query Q, find nearest neighbors FAST</a:t>
            </a:r>
          </a:p>
        </p:txBody>
      </p:sp>
      <p:sp>
        <p:nvSpPr>
          <p:cNvPr id="1325" name="Rectangle"/>
          <p:cNvSpPr/>
          <p:nvPr/>
        </p:nvSpPr>
        <p:spPr>
          <a:xfrm>
            <a:off x="4624095" y="2787192"/>
            <a:ext cx="1286948" cy="64385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3000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26" name="Hamming…"/>
          <p:cNvSpPr txBox="1"/>
          <p:nvPr/>
        </p:nvSpPr>
        <p:spPr>
          <a:xfrm>
            <a:off x="4813920" y="2905219"/>
            <a:ext cx="907300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257175">
              <a:lnSpc>
                <a:spcPct val="80000"/>
              </a:lnSpc>
              <a:defRPr sz="2700">
                <a:solidFill>
                  <a:schemeClr val="accent6">
                    <a:hueOff val="-10037902"/>
                    <a:satOff val="57163"/>
                    <a:lumOff val="6100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r>
              <a:rPr sz="1500" b="1" dirty="0">
                <a:latin typeface="Haas Grot Disp R 75" charset="0"/>
                <a:ea typeface="Haas Grot Disp R 75" charset="0"/>
                <a:cs typeface="Haas Grot Disp R 75" charset="0"/>
              </a:rPr>
              <a:t>Hamming </a:t>
            </a:r>
          </a:p>
          <a:p>
            <a:pPr algn="ctr" defTabSz="257175">
              <a:lnSpc>
                <a:spcPct val="80000"/>
              </a:lnSpc>
              <a:defRPr sz="2700">
                <a:solidFill>
                  <a:schemeClr val="accent6">
                    <a:hueOff val="-10037902"/>
                    <a:satOff val="57163"/>
                    <a:lumOff val="6100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r>
              <a:rPr sz="1500" b="1" dirty="0">
                <a:latin typeface="Haas Grot Disp R 75" charset="0"/>
                <a:ea typeface="Haas Grot Disp R 75" charset="0"/>
                <a:cs typeface="Haas Grot Disp R 75" charset="0"/>
              </a:rPr>
              <a:t>Distance</a:t>
            </a:r>
          </a:p>
        </p:txBody>
      </p:sp>
      <p:sp>
        <p:nvSpPr>
          <p:cNvPr id="1327" name="Arrow"/>
          <p:cNvSpPr/>
          <p:nvPr/>
        </p:nvSpPr>
        <p:spPr>
          <a:xfrm rot="5400000">
            <a:off x="4975968" y="2415358"/>
            <a:ext cx="583203" cy="147096"/>
          </a:xfrm>
          <a:prstGeom prst="rightArrow">
            <a:avLst>
              <a:gd name="adj1" fmla="val 60000"/>
              <a:gd name="adj2" fmla="val 47281"/>
            </a:avLst>
          </a:prstGeom>
          <a:solidFill>
            <a:srgbClr val="0070C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28" name="Arrow"/>
          <p:cNvSpPr/>
          <p:nvPr/>
        </p:nvSpPr>
        <p:spPr>
          <a:xfrm rot="16200000">
            <a:off x="4975968" y="3652324"/>
            <a:ext cx="583203" cy="147096"/>
          </a:xfrm>
          <a:prstGeom prst="rightArrow">
            <a:avLst>
              <a:gd name="adj1" fmla="val 60000"/>
              <a:gd name="adj2" fmla="val 47281"/>
            </a:avLst>
          </a:prstGeom>
          <a:solidFill>
            <a:srgbClr val="0070C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29" name="Rounded Rectangle"/>
          <p:cNvSpPr/>
          <p:nvPr/>
        </p:nvSpPr>
        <p:spPr>
          <a:xfrm>
            <a:off x="4634623" y="1636770"/>
            <a:ext cx="4128077" cy="656510"/>
          </a:xfrm>
          <a:prstGeom prst="roundRect">
            <a:avLst>
              <a:gd name="adj" fmla="val 10881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27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013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30" name="Rounded Rectangle"/>
          <p:cNvSpPr/>
          <p:nvPr/>
        </p:nvSpPr>
        <p:spPr>
          <a:xfrm>
            <a:off x="4634623" y="3867575"/>
            <a:ext cx="4128077" cy="656510"/>
          </a:xfrm>
          <a:prstGeom prst="roundRect">
            <a:avLst>
              <a:gd name="adj" fmla="val 10881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27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013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31" name="Image A Feature Vector"/>
          <p:cNvSpPr txBox="1"/>
          <p:nvPr/>
        </p:nvSpPr>
        <p:spPr>
          <a:xfrm>
            <a:off x="4673847" y="3938618"/>
            <a:ext cx="1410643" cy="163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 defTabSz="685800">
              <a:lnSpc>
                <a:spcPct val="80000"/>
              </a:lnSpc>
              <a:defRPr sz="2700">
                <a:solidFill>
                  <a:srgbClr val="FFFDFF"/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 dirty="0">
                <a:latin typeface="Haas Grot Disp R 75" charset="0"/>
                <a:ea typeface="Haas Grot Disp R 75" charset="0"/>
                <a:cs typeface="Haas Grot Disp R 75" charset="0"/>
              </a:rPr>
              <a:t>Image </a:t>
            </a:r>
            <a:r>
              <a:rPr lang="en-US" sz="1013" b="1" dirty="0">
                <a:latin typeface="Haas Grot Disp R 75" charset="0"/>
                <a:ea typeface="Haas Grot Disp R 75" charset="0"/>
                <a:cs typeface="Haas Grot Disp R 75" charset="0"/>
              </a:rPr>
              <a:t>B</a:t>
            </a:r>
            <a:r>
              <a:rPr sz="1013" b="1" dirty="0">
                <a:latin typeface="Haas Grot Disp R 75" charset="0"/>
                <a:ea typeface="Haas Grot Disp R 75" charset="0"/>
                <a:cs typeface="Haas Grot Disp R 75" charset="0"/>
              </a:rPr>
              <a:t> Feature Vector</a:t>
            </a:r>
          </a:p>
        </p:txBody>
      </p:sp>
      <p:sp>
        <p:nvSpPr>
          <p:cNvPr id="1332" name="Image A Feature Vector"/>
          <p:cNvSpPr txBox="1"/>
          <p:nvPr/>
        </p:nvSpPr>
        <p:spPr>
          <a:xfrm>
            <a:off x="4669038" y="1663162"/>
            <a:ext cx="1420261" cy="166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ctr" defTabSz="685800">
              <a:lnSpc>
                <a:spcPct val="80000"/>
              </a:lnSpc>
              <a:defRPr sz="2700">
                <a:solidFill>
                  <a:srgbClr val="FFFDFF"/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 dirty="0">
                <a:latin typeface="Haas Grot Disp R 75" charset="0"/>
                <a:ea typeface="Haas Grot Disp R 75" charset="0"/>
                <a:cs typeface="Haas Grot Disp R 75" charset="0"/>
              </a:rPr>
              <a:t>Image </a:t>
            </a:r>
            <a:r>
              <a:rPr lang="en-US" sz="1013" b="1" dirty="0">
                <a:latin typeface="Haas Grot Disp R 75" charset="0"/>
                <a:ea typeface="Haas Grot Disp R 75" charset="0"/>
                <a:cs typeface="Haas Grot Disp R 75" charset="0"/>
              </a:rPr>
              <a:t>Q</a:t>
            </a:r>
            <a:r>
              <a:rPr sz="1013" b="1" dirty="0">
                <a:latin typeface="Haas Grot Disp R 75" charset="0"/>
                <a:ea typeface="Haas Grot Disp R 75" charset="0"/>
                <a:cs typeface="Haas Grot Disp R 75" charset="0"/>
              </a:rPr>
              <a:t> Feature Vector</a:t>
            </a:r>
          </a:p>
        </p:txBody>
      </p:sp>
      <p:sp>
        <p:nvSpPr>
          <p:cNvPr id="1333" name="Similarity (A,B)"/>
          <p:cNvSpPr txBox="1"/>
          <p:nvPr/>
        </p:nvSpPr>
        <p:spPr>
          <a:xfrm>
            <a:off x="6410572" y="2895828"/>
            <a:ext cx="2190750" cy="426584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defTabSz="685800">
              <a:lnSpc>
                <a:spcPct val="80000"/>
              </a:lnSpc>
              <a:spcBef>
                <a:spcPts val="10500"/>
              </a:spcBef>
              <a:defRPr sz="5700" spc="-170">
                <a:solidFill>
                  <a:schemeClr val="accent4">
                    <a:hueOff val="-2948319"/>
                    <a:satOff val="-68911"/>
                    <a:lumOff val="46688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pPr algn="ctr"/>
            <a:r>
              <a:rPr sz="2138" b="1" dirty="0">
                <a:latin typeface="Arial" charset="0"/>
                <a:ea typeface="Arial" charset="0"/>
                <a:cs typeface="Arial" charset="0"/>
              </a:rPr>
              <a:t>Similarity (</a:t>
            </a:r>
            <a:r>
              <a:rPr lang="en-US" sz="2138" b="1" dirty="0">
                <a:latin typeface="Arial" charset="0"/>
                <a:ea typeface="Arial" charset="0"/>
                <a:cs typeface="Arial" charset="0"/>
              </a:rPr>
              <a:t>Q</a:t>
            </a:r>
            <a:r>
              <a:rPr sz="2138" b="1" dirty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en-US" sz="2138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2138" b="1" dirty="0">
                <a:latin typeface="Arial" charset="0"/>
                <a:ea typeface="Arial" charset="0"/>
                <a:cs typeface="Arial" charset="0"/>
              </a:rPr>
              <a:t>B)</a:t>
            </a:r>
          </a:p>
        </p:txBody>
      </p:sp>
      <p:sp>
        <p:nvSpPr>
          <p:cNvPr id="1334" name="0"/>
          <p:cNvSpPr/>
          <p:nvPr/>
        </p:nvSpPr>
        <p:spPr>
          <a:xfrm>
            <a:off x="4706359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35" name="0"/>
          <p:cNvSpPr/>
          <p:nvPr/>
        </p:nvSpPr>
        <p:spPr>
          <a:xfrm>
            <a:off x="4900048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36" name="1"/>
          <p:cNvSpPr/>
          <p:nvPr/>
        </p:nvSpPr>
        <p:spPr>
          <a:xfrm>
            <a:off x="5093736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37" name="1"/>
          <p:cNvSpPr/>
          <p:nvPr/>
        </p:nvSpPr>
        <p:spPr>
          <a:xfrm>
            <a:off x="5287424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38" name="0"/>
          <p:cNvSpPr/>
          <p:nvPr/>
        </p:nvSpPr>
        <p:spPr>
          <a:xfrm>
            <a:off x="5481112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39" name="1"/>
          <p:cNvSpPr/>
          <p:nvPr/>
        </p:nvSpPr>
        <p:spPr>
          <a:xfrm>
            <a:off x="5674801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40" name="0"/>
          <p:cNvSpPr/>
          <p:nvPr/>
        </p:nvSpPr>
        <p:spPr>
          <a:xfrm>
            <a:off x="5868489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41" name="1"/>
          <p:cNvSpPr/>
          <p:nvPr/>
        </p:nvSpPr>
        <p:spPr>
          <a:xfrm>
            <a:off x="6062178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42" name="0"/>
          <p:cNvSpPr/>
          <p:nvPr/>
        </p:nvSpPr>
        <p:spPr>
          <a:xfrm>
            <a:off x="7152571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43" name="0"/>
          <p:cNvSpPr/>
          <p:nvPr/>
        </p:nvSpPr>
        <p:spPr>
          <a:xfrm>
            <a:off x="7346259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44" name="0"/>
          <p:cNvSpPr/>
          <p:nvPr/>
        </p:nvSpPr>
        <p:spPr>
          <a:xfrm>
            <a:off x="7539947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45" name="1"/>
          <p:cNvSpPr/>
          <p:nvPr/>
        </p:nvSpPr>
        <p:spPr>
          <a:xfrm>
            <a:off x="7733635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46" name="1"/>
          <p:cNvSpPr/>
          <p:nvPr/>
        </p:nvSpPr>
        <p:spPr>
          <a:xfrm>
            <a:off x="7927324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47" name="0"/>
          <p:cNvSpPr/>
          <p:nvPr/>
        </p:nvSpPr>
        <p:spPr>
          <a:xfrm>
            <a:off x="8121012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48" name="1"/>
          <p:cNvSpPr/>
          <p:nvPr/>
        </p:nvSpPr>
        <p:spPr>
          <a:xfrm>
            <a:off x="8314701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49" name="0"/>
          <p:cNvSpPr/>
          <p:nvPr/>
        </p:nvSpPr>
        <p:spPr>
          <a:xfrm>
            <a:off x="8508389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50" name="0"/>
          <p:cNvSpPr/>
          <p:nvPr/>
        </p:nvSpPr>
        <p:spPr>
          <a:xfrm>
            <a:off x="6255866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51" name="0"/>
          <p:cNvSpPr/>
          <p:nvPr/>
        </p:nvSpPr>
        <p:spPr>
          <a:xfrm>
            <a:off x="6449554" y="1884626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52" name="…"/>
          <p:cNvSpPr txBox="1"/>
          <p:nvPr/>
        </p:nvSpPr>
        <p:spPr>
          <a:xfrm>
            <a:off x="6772444" y="1705882"/>
            <a:ext cx="273168" cy="41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4400">
                <a:solidFill>
                  <a:srgbClr val="FDFDFF"/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650" b="1">
                <a:latin typeface="Haas Grot Disp R 75" charset="0"/>
                <a:ea typeface="Haas Grot Disp R 75" charset="0"/>
                <a:cs typeface="Haas Grot Disp R 75" charset="0"/>
              </a:rPr>
              <a:t>…</a:t>
            </a:r>
          </a:p>
        </p:txBody>
      </p:sp>
      <p:sp>
        <p:nvSpPr>
          <p:cNvPr id="1353" name="1"/>
          <p:cNvSpPr/>
          <p:nvPr/>
        </p:nvSpPr>
        <p:spPr>
          <a:xfrm>
            <a:off x="4706359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54" name="0"/>
          <p:cNvSpPr/>
          <p:nvPr/>
        </p:nvSpPr>
        <p:spPr>
          <a:xfrm>
            <a:off x="4900048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55" name="1"/>
          <p:cNvSpPr/>
          <p:nvPr/>
        </p:nvSpPr>
        <p:spPr>
          <a:xfrm>
            <a:off x="5093736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56" name="0"/>
          <p:cNvSpPr/>
          <p:nvPr/>
        </p:nvSpPr>
        <p:spPr>
          <a:xfrm>
            <a:off x="5287424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57" name="0"/>
          <p:cNvSpPr/>
          <p:nvPr/>
        </p:nvSpPr>
        <p:spPr>
          <a:xfrm>
            <a:off x="5481112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58" name="0"/>
          <p:cNvSpPr/>
          <p:nvPr/>
        </p:nvSpPr>
        <p:spPr>
          <a:xfrm>
            <a:off x="5674801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59" name="0"/>
          <p:cNvSpPr/>
          <p:nvPr/>
        </p:nvSpPr>
        <p:spPr>
          <a:xfrm>
            <a:off x="5868489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60" name="1"/>
          <p:cNvSpPr/>
          <p:nvPr/>
        </p:nvSpPr>
        <p:spPr>
          <a:xfrm>
            <a:off x="6062178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61" name="1"/>
          <p:cNvSpPr/>
          <p:nvPr/>
        </p:nvSpPr>
        <p:spPr>
          <a:xfrm>
            <a:off x="7152571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62" name="1"/>
          <p:cNvSpPr/>
          <p:nvPr/>
        </p:nvSpPr>
        <p:spPr>
          <a:xfrm>
            <a:off x="7346259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63" name="0"/>
          <p:cNvSpPr/>
          <p:nvPr/>
        </p:nvSpPr>
        <p:spPr>
          <a:xfrm>
            <a:off x="7539947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64" name="0"/>
          <p:cNvSpPr/>
          <p:nvPr/>
        </p:nvSpPr>
        <p:spPr>
          <a:xfrm>
            <a:off x="7733635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65" name="1"/>
          <p:cNvSpPr/>
          <p:nvPr/>
        </p:nvSpPr>
        <p:spPr>
          <a:xfrm>
            <a:off x="7927324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66" name="0"/>
          <p:cNvSpPr/>
          <p:nvPr/>
        </p:nvSpPr>
        <p:spPr>
          <a:xfrm>
            <a:off x="8121012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67" name="0"/>
          <p:cNvSpPr/>
          <p:nvPr/>
        </p:nvSpPr>
        <p:spPr>
          <a:xfrm>
            <a:off x="8314701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68" name="0"/>
          <p:cNvSpPr/>
          <p:nvPr/>
        </p:nvSpPr>
        <p:spPr>
          <a:xfrm>
            <a:off x="8508389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69" name="0"/>
          <p:cNvSpPr/>
          <p:nvPr/>
        </p:nvSpPr>
        <p:spPr>
          <a:xfrm>
            <a:off x="6255866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0</a:t>
            </a:r>
          </a:p>
        </p:txBody>
      </p:sp>
      <p:sp>
        <p:nvSpPr>
          <p:cNvPr id="1370" name="1"/>
          <p:cNvSpPr/>
          <p:nvPr/>
        </p:nvSpPr>
        <p:spPr>
          <a:xfrm>
            <a:off x="6449554" y="4148058"/>
            <a:ext cx="184447" cy="182874"/>
          </a:xfrm>
          <a:prstGeom prst="rect">
            <a:avLst/>
          </a:prstGeom>
          <a:solidFill>
            <a:schemeClr val="accent5">
              <a:hueOff val="-6254732"/>
              <a:satOff val="-72258"/>
              <a:lumOff val="603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685800">
              <a:lnSpc>
                <a:spcPct val="80000"/>
              </a:lnSpc>
              <a:defRPr sz="2700">
                <a:solidFill>
                  <a:schemeClr val="accent3">
                    <a:hueOff val="-1016745"/>
                    <a:satOff val="-99989"/>
                    <a:lumOff val="-6625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013" b="1">
                <a:latin typeface="Haas Grot Disp R 75" charset="0"/>
                <a:ea typeface="Haas Grot Disp R 75" charset="0"/>
                <a:cs typeface="Haas Grot Disp R 75" charset="0"/>
              </a:rPr>
              <a:t>1</a:t>
            </a:r>
          </a:p>
        </p:txBody>
      </p:sp>
      <p:sp>
        <p:nvSpPr>
          <p:cNvPr id="1371" name="…"/>
          <p:cNvSpPr txBox="1"/>
          <p:nvPr/>
        </p:nvSpPr>
        <p:spPr>
          <a:xfrm>
            <a:off x="6772444" y="3969314"/>
            <a:ext cx="273168" cy="41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4400">
                <a:solidFill>
                  <a:srgbClr val="FDFDFF"/>
                </a:solidFill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650" b="1">
                <a:latin typeface="Haas Grot Disp R 75" charset="0"/>
                <a:ea typeface="Haas Grot Disp R 75" charset="0"/>
                <a:cs typeface="Haas Grot Disp R 75" charset="0"/>
              </a:rPr>
              <a:t>…</a:t>
            </a:r>
          </a:p>
        </p:txBody>
      </p:sp>
      <p:sp>
        <p:nvSpPr>
          <p:cNvPr id="1372" name="Arrow"/>
          <p:cNvSpPr/>
          <p:nvPr/>
        </p:nvSpPr>
        <p:spPr>
          <a:xfrm>
            <a:off x="4037365" y="1905633"/>
            <a:ext cx="595166" cy="147358"/>
          </a:xfrm>
          <a:prstGeom prst="rightArrow">
            <a:avLst>
              <a:gd name="adj1" fmla="val 60000"/>
              <a:gd name="adj2" fmla="val 47197"/>
            </a:avLst>
          </a:prstGeom>
          <a:solidFill>
            <a:srgbClr val="0070C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73" name="Shape"/>
          <p:cNvSpPr/>
          <p:nvPr/>
        </p:nvSpPr>
        <p:spPr>
          <a:xfrm>
            <a:off x="2988593" y="1460458"/>
            <a:ext cx="605965" cy="112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21600"/>
                </a:moveTo>
                <a:lnTo>
                  <a:pt x="21600" y="21600"/>
                </a:lnTo>
                <a:lnTo>
                  <a:pt x="21600" y="1766"/>
                </a:lnTo>
                <a:lnTo>
                  <a:pt x="14742" y="0"/>
                </a:lnTo>
                <a:lnTo>
                  <a:pt x="0" y="0"/>
                </a:lnTo>
                <a:lnTo>
                  <a:pt x="6898" y="1708"/>
                </a:lnTo>
                <a:lnTo>
                  <a:pt x="6893" y="21600"/>
                </a:lnTo>
                <a:close/>
              </a:path>
            </a:pathLst>
          </a:custGeom>
          <a:solidFill>
            <a:schemeClr val="accent4">
              <a:hueOff val="-2948319"/>
              <a:satOff val="-68911"/>
              <a:lumOff val="46688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74" name="Shape"/>
          <p:cNvSpPr/>
          <p:nvPr/>
        </p:nvSpPr>
        <p:spPr>
          <a:xfrm>
            <a:off x="2988332" y="1460134"/>
            <a:ext cx="194076" cy="1121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918"/>
                </a:lnTo>
                <a:lnTo>
                  <a:pt x="21600" y="21600"/>
                </a:lnTo>
                <a:lnTo>
                  <a:pt x="21600" y="1704"/>
                </a:lnTo>
                <a:lnTo>
                  <a:pt x="0" y="0"/>
                </a:lnTo>
                <a:close/>
              </a:path>
            </a:pathLst>
          </a:custGeom>
          <a:solidFill>
            <a:srgbClr val="D8DAD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75" name="Rectangle"/>
          <p:cNvSpPr/>
          <p:nvPr/>
        </p:nvSpPr>
        <p:spPr>
          <a:xfrm>
            <a:off x="3013825" y="1791714"/>
            <a:ext cx="413408" cy="161054"/>
          </a:xfrm>
          <a:prstGeom prst="rect">
            <a:avLst/>
          </a:pr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76" name="Rectangle"/>
          <p:cNvSpPr/>
          <p:nvPr/>
        </p:nvSpPr>
        <p:spPr>
          <a:xfrm>
            <a:off x="3126450" y="1937659"/>
            <a:ext cx="414347" cy="226733"/>
          </a:xfrm>
          <a:prstGeom prst="rect">
            <a:avLst/>
          </a:pr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77" name="Shape"/>
          <p:cNvSpPr/>
          <p:nvPr/>
        </p:nvSpPr>
        <p:spPr>
          <a:xfrm>
            <a:off x="3013825" y="1791714"/>
            <a:ext cx="114406" cy="372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618"/>
                </a:lnTo>
                <a:lnTo>
                  <a:pt x="21600" y="21600"/>
                </a:lnTo>
                <a:lnTo>
                  <a:pt x="21600" y="302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78" name="Shape"/>
          <p:cNvSpPr/>
          <p:nvPr/>
        </p:nvSpPr>
        <p:spPr>
          <a:xfrm>
            <a:off x="3427153" y="1791714"/>
            <a:ext cx="114406" cy="372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618"/>
                </a:lnTo>
                <a:lnTo>
                  <a:pt x="21600" y="21600"/>
                </a:lnTo>
                <a:lnTo>
                  <a:pt x="21600" y="3022"/>
                </a:lnTo>
                <a:lnTo>
                  <a:pt x="0" y="0"/>
                </a:lnTo>
                <a:close/>
              </a:path>
            </a:pathLst>
          </a:cu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79" name="Shape"/>
          <p:cNvSpPr/>
          <p:nvPr/>
        </p:nvSpPr>
        <p:spPr>
          <a:xfrm>
            <a:off x="2988593" y="1460458"/>
            <a:ext cx="605965" cy="112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21600"/>
                </a:moveTo>
                <a:lnTo>
                  <a:pt x="21600" y="21600"/>
                </a:lnTo>
                <a:lnTo>
                  <a:pt x="21600" y="1766"/>
                </a:lnTo>
                <a:lnTo>
                  <a:pt x="14742" y="0"/>
                </a:lnTo>
                <a:lnTo>
                  <a:pt x="0" y="0"/>
                </a:lnTo>
                <a:lnTo>
                  <a:pt x="6898" y="1708"/>
                </a:lnTo>
                <a:lnTo>
                  <a:pt x="6893" y="21600"/>
                </a:lnTo>
                <a:close/>
              </a:path>
            </a:pathLst>
          </a:custGeom>
          <a:solidFill>
            <a:schemeClr val="accent3">
              <a:hueOff val="-1016745"/>
              <a:satOff val="-99989"/>
              <a:lumOff val="-66256"/>
              <a:alpha val="3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80" name="Line"/>
          <p:cNvSpPr/>
          <p:nvPr/>
        </p:nvSpPr>
        <p:spPr>
          <a:xfrm>
            <a:off x="2984791" y="1459190"/>
            <a:ext cx="196342" cy="1125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731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DFD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>
                <a:solidFill>
                  <a:schemeClr val="accent6">
                    <a:hueOff val="-10037902"/>
                    <a:satOff val="57163"/>
                    <a:lumOff val="6100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675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81" name="Triangle"/>
          <p:cNvSpPr/>
          <p:nvPr/>
        </p:nvSpPr>
        <p:spPr>
          <a:xfrm rot="5400000" flipH="1">
            <a:off x="2696782" y="1767995"/>
            <a:ext cx="379688" cy="409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lumMod val="75000"/>
              <a:alpha val="80304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82" name="Shape"/>
          <p:cNvSpPr/>
          <p:nvPr/>
        </p:nvSpPr>
        <p:spPr>
          <a:xfrm>
            <a:off x="2248597" y="1460458"/>
            <a:ext cx="605965" cy="112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21600"/>
                </a:moveTo>
                <a:lnTo>
                  <a:pt x="21600" y="21600"/>
                </a:lnTo>
                <a:lnTo>
                  <a:pt x="21600" y="1766"/>
                </a:lnTo>
                <a:lnTo>
                  <a:pt x="14742" y="0"/>
                </a:lnTo>
                <a:lnTo>
                  <a:pt x="0" y="0"/>
                </a:lnTo>
                <a:lnTo>
                  <a:pt x="6898" y="1708"/>
                </a:lnTo>
                <a:lnTo>
                  <a:pt x="6893" y="21600"/>
                </a:lnTo>
                <a:close/>
              </a:path>
            </a:pathLst>
          </a:custGeom>
          <a:solidFill>
            <a:schemeClr val="accent4">
              <a:hueOff val="-2948319"/>
              <a:satOff val="-68911"/>
              <a:lumOff val="46688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83" name="Shape"/>
          <p:cNvSpPr/>
          <p:nvPr/>
        </p:nvSpPr>
        <p:spPr>
          <a:xfrm>
            <a:off x="2248337" y="1460134"/>
            <a:ext cx="194076" cy="1121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918"/>
                </a:lnTo>
                <a:lnTo>
                  <a:pt x="21600" y="21600"/>
                </a:lnTo>
                <a:lnTo>
                  <a:pt x="21600" y="1704"/>
                </a:lnTo>
                <a:lnTo>
                  <a:pt x="0" y="0"/>
                </a:lnTo>
                <a:close/>
              </a:path>
            </a:pathLst>
          </a:custGeom>
          <a:solidFill>
            <a:srgbClr val="D8DAD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84" name="Rectangle"/>
          <p:cNvSpPr/>
          <p:nvPr/>
        </p:nvSpPr>
        <p:spPr>
          <a:xfrm>
            <a:off x="2273829" y="1791714"/>
            <a:ext cx="413408" cy="161054"/>
          </a:xfrm>
          <a:prstGeom prst="rect">
            <a:avLst/>
          </a:pr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85" name="Rectangle"/>
          <p:cNvSpPr/>
          <p:nvPr/>
        </p:nvSpPr>
        <p:spPr>
          <a:xfrm>
            <a:off x="2386454" y="1937659"/>
            <a:ext cx="414347" cy="226733"/>
          </a:xfrm>
          <a:prstGeom prst="rect">
            <a:avLst/>
          </a:pr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86" name="Shape"/>
          <p:cNvSpPr/>
          <p:nvPr/>
        </p:nvSpPr>
        <p:spPr>
          <a:xfrm>
            <a:off x="2273829" y="1791714"/>
            <a:ext cx="114406" cy="372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618"/>
                </a:lnTo>
                <a:lnTo>
                  <a:pt x="21600" y="21600"/>
                </a:lnTo>
                <a:lnTo>
                  <a:pt x="21600" y="302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87" name="Triangle"/>
          <p:cNvSpPr/>
          <p:nvPr/>
        </p:nvSpPr>
        <p:spPr>
          <a:xfrm rot="5400000" flipH="1">
            <a:off x="1848382" y="1745713"/>
            <a:ext cx="512616" cy="464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lumMod val="75000"/>
              <a:alpha val="80304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grpSp>
        <p:nvGrpSpPr>
          <p:cNvPr id="1392" name="Group"/>
          <p:cNvGrpSpPr/>
          <p:nvPr/>
        </p:nvGrpSpPr>
        <p:grpSpPr>
          <a:xfrm>
            <a:off x="1799584" y="1287860"/>
            <a:ext cx="316622" cy="1492592"/>
            <a:chOff x="0" y="0"/>
            <a:chExt cx="844324" cy="3980245"/>
          </a:xfrm>
        </p:grpSpPr>
        <p:sp>
          <p:nvSpPr>
            <p:cNvPr id="1388" name="Rectangle"/>
            <p:cNvSpPr/>
            <p:nvPr/>
          </p:nvSpPr>
          <p:spPr>
            <a:xfrm>
              <a:off x="674" y="0"/>
              <a:ext cx="153764" cy="660884"/>
            </a:xfrm>
            <a:prstGeom prst="rect">
              <a:avLst/>
            </a:prstGeom>
            <a:solidFill>
              <a:schemeClr val="accent4">
                <a:hueOff val="-2948319"/>
                <a:satOff val="-68911"/>
                <a:lumOff val="466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389" name="Rectangle"/>
            <p:cNvSpPr/>
            <p:nvPr/>
          </p:nvSpPr>
          <p:spPr>
            <a:xfrm>
              <a:off x="687952" y="3319233"/>
              <a:ext cx="156373" cy="660885"/>
            </a:xfrm>
            <a:prstGeom prst="rect">
              <a:avLst/>
            </a:prstGeom>
            <a:solidFill>
              <a:schemeClr val="accent4">
                <a:hueOff val="-2948319"/>
                <a:satOff val="-68911"/>
                <a:lumOff val="466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390" name="Shape"/>
            <p:cNvSpPr/>
            <p:nvPr/>
          </p:nvSpPr>
          <p:spPr>
            <a:xfrm>
              <a:off x="154755" y="0"/>
              <a:ext cx="688893" cy="3980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9918"/>
                  </a:lnTo>
                  <a:lnTo>
                    <a:pt x="21600" y="21600"/>
                  </a:lnTo>
                  <a:lnTo>
                    <a:pt x="21600" y="1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-2948319"/>
                <a:satOff val="-68911"/>
                <a:lumOff val="466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391" name="Shape"/>
            <p:cNvSpPr/>
            <p:nvPr/>
          </p:nvSpPr>
          <p:spPr>
            <a:xfrm>
              <a:off x="0" y="0"/>
              <a:ext cx="688892" cy="3980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9918"/>
                  </a:lnTo>
                  <a:lnTo>
                    <a:pt x="21600" y="21600"/>
                  </a:lnTo>
                  <a:lnTo>
                    <a:pt x="21600" y="1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AD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</p:grpSp>
      <p:grpSp>
        <p:nvGrpSpPr>
          <p:cNvPr id="1397" name="Group"/>
          <p:cNvGrpSpPr/>
          <p:nvPr/>
        </p:nvGrpSpPr>
        <p:grpSpPr>
          <a:xfrm>
            <a:off x="1833889" y="1749070"/>
            <a:ext cx="184447" cy="457967"/>
            <a:chOff x="0" y="0"/>
            <a:chExt cx="491857" cy="1221242"/>
          </a:xfrm>
        </p:grpSpPr>
        <p:sp>
          <p:nvSpPr>
            <p:cNvPr id="1393" name="Shape"/>
            <p:cNvSpPr/>
            <p:nvPr/>
          </p:nvSpPr>
          <p:spPr>
            <a:xfrm>
              <a:off x="116957" y="0"/>
              <a:ext cx="374901" cy="1221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618"/>
                  </a:lnTo>
                  <a:lnTo>
                    <a:pt x="21600" y="21600"/>
                  </a:lnTo>
                  <a:lnTo>
                    <a:pt x="21600" y="3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hueOff val="-169862"/>
                <a:satOff val="27598"/>
                <a:lumOff val="4826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394" name="Rectangle"/>
            <p:cNvSpPr/>
            <p:nvPr/>
          </p:nvSpPr>
          <p:spPr>
            <a:xfrm>
              <a:off x="0" y="0"/>
              <a:ext cx="122792" cy="527765"/>
            </a:xfrm>
            <a:prstGeom prst="rect">
              <a:avLst/>
            </a:prstGeom>
            <a:solidFill>
              <a:schemeClr val="accent5">
                <a:hueOff val="-169862"/>
                <a:satOff val="27598"/>
                <a:lumOff val="4826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395" name="Rectangle"/>
            <p:cNvSpPr/>
            <p:nvPr/>
          </p:nvSpPr>
          <p:spPr>
            <a:xfrm>
              <a:off x="369066" y="693478"/>
              <a:ext cx="122792" cy="527765"/>
            </a:xfrm>
            <a:prstGeom prst="rect">
              <a:avLst/>
            </a:prstGeom>
            <a:solidFill>
              <a:schemeClr val="accent5">
                <a:hueOff val="-169862"/>
                <a:satOff val="27598"/>
                <a:lumOff val="4826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396" name="Shape"/>
            <p:cNvSpPr/>
            <p:nvPr/>
          </p:nvSpPr>
          <p:spPr>
            <a:xfrm>
              <a:off x="0" y="0"/>
              <a:ext cx="374901" cy="1221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618"/>
                  </a:lnTo>
                  <a:lnTo>
                    <a:pt x="21600" y="21600"/>
                  </a:lnTo>
                  <a:lnTo>
                    <a:pt x="21600" y="3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</p:grpSp>
      <p:sp>
        <p:nvSpPr>
          <p:cNvPr id="1398" name="Arrow"/>
          <p:cNvSpPr/>
          <p:nvPr/>
        </p:nvSpPr>
        <p:spPr>
          <a:xfrm>
            <a:off x="1649309" y="1905633"/>
            <a:ext cx="162344" cy="147358"/>
          </a:xfrm>
          <a:prstGeom prst="rightArrow">
            <a:avLst>
              <a:gd name="adj1" fmla="val 60000"/>
              <a:gd name="adj2" fmla="val 47197"/>
            </a:avLst>
          </a:prstGeom>
          <a:solidFill>
            <a:srgbClr val="0070C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399" name="Shape"/>
          <p:cNvSpPr/>
          <p:nvPr/>
        </p:nvSpPr>
        <p:spPr>
          <a:xfrm>
            <a:off x="2687157" y="1791714"/>
            <a:ext cx="114406" cy="372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618"/>
                </a:lnTo>
                <a:lnTo>
                  <a:pt x="21600" y="21600"/>
                </a:lnTo>
                <a:lnTo>
                  <a:pt x="21600" y="3022"/>
                </a:lnTo>
                <a:lnTo>
                  <a:pt x="0" y="0"/>
                </a:lnTo>
                <a:close/>
              </a:path>
            </a:pathLst>
          </a:cu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00" name="Shape"/>
          <p:cNvSpPr/>
          <p:nvPr/>
        </p:nvSpPr>
        <p:spPr>
          <a:xfrm>
            <a:off x="2248597" y="1460458"/>
            <a:ext cx="605965" cy="112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21600"/>
                </a:moveTo>
                <a:lnTo>
                  <a:pt x="21600" y="21600"/>
                </a:lnTo>
                <a:lnTo>
                  <a:pt x="21600" y="1766"/>
                </a:lnTo>
                <a:lnTo>
                  <a:pt x="14742" y="0"/>
                </a:lnTo>
                <a:lnTo>
                  <a:pt x="0" y="0"/>
                </a:lnTo>
                <a:lnTo>
                  <a:pt x="6898" y="1708"/>
                </a:lnTo>
                <a:lnTo>
                  <a:pt x="6893" y="21600"/>
                </a:lnTo>
                <a:close/>
              </a:path>
            </a:pathLst>
          </a:custGeom>
          <a:solidFill>
            <a:schemeClr val="accent3">
              <a:hueOff val="-1016745"/>
              <a:satOff val="-99989"/>
              <a:lumOff val="-66256"/>
              <a:alpha val="3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01" name="Line"/>
          <p:cNvSpPr/>
          <p:nvPr/>
        </p:nvSpPr>
        <p:spPr>
          <a:xfrm>
            <a:off x="2244796" y="1459190"/>
            <a:ext cx="196342" cy="1125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731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DFD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>
                <a:solidFill>
                  <a:schemeClr val="accent6">
                    <a:hueOff val="-10037902"/>
                    <a:satOff val="57163"/>
                    <a:lumOff val="6100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675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02" name="…"/>
          <p:cNvSpPr txBox="1"/>
          <p:nvPr/>
        </p:nvSpPr>
        <p:spPr>
          <a:xfrm>
            <a:off x="3659084" y="1705882"/>
            <a:ext cx="580413" cy="41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4400"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650" b="1">
                <a:latin typeface="Haas Grot Disp R 75" charset="0"/>
                <a:ea typeface="Haas Grot Disp R 75" charset="0"/>
                <a:cs typeface="Haas Grot Disp R 75" charset="0"/>
              </a:rPr>
              <a:t>…</a:t>
            </a:r>
          </a:p>
        </p:txBody>
      </p:sp>
      <p:sp>
        <p:nvSpPr>
          <p:cNvPr id="1403" name="Shape"/>
          <p:cNvSpPr/>
          <p:nvPr/>
        </p:nvSpPr>
        <p:spPr>
          <a:xfrm>
            <a:off x="3934144" y="1458272"/>
            <a:ext cx="194076" cy="1121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918"/>
                </a:lnTo>
                <a:lnTo>
                  <a:pt x="21600" y="21600"/>
                </a:lnTo>
                <a:lnTo>
                  <a:pt x="21600" y="1704"/>
                </a:lnTo>
                <a:lnTo>
                  <a:pt x="0" y="0"/>
                </a:lnTo>
                <a:close/>
              </a:path>
            </a:pathLst>
          </a:custGeom>
          <a:solidFill>
            <a:srgbClr val="D8DAD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pic>
        <p:nvPicPr>
          <p:cNvPr id="1404" name="Image" descr="Image"/>
          <p:cNvPicPr>
            <a:picLocks noChangeAspect="1"/>
          </p:cNvPicPr>
          <p:nvPr/>
        </p:nvPicPr>
        <p:blipFill>
          <a:blip r:embed="rId3"/>
          <a:srcRect l="38752" t="31587" r="21573" b="5039"/>
          <a:stretch>
            <a:fillRect/>
          </a:stretch>
        </p:blipFill>
        <p:spPr>
          <a:xfrm>
            <a:off x="388388" y="1291666"/>
            <a:ext cx="1285094" cy="1397202"/>
          </a:xfrm>
          <a:prstGeom prst="rect">
            <a:avLst/>
          </a:prstGeom>
          <a:ln w="12700">
            <a:miter lim="400000"/>
          </a:ln>
        </p:spPr>
      </p:pic>
      <p:sp>
        <p:nvSpPr>
          <p:cNvPr id="1405" name="Arrow"/>
          <p:cNvSpPr/>
          <p:nvPr/>
        </p:nvSpPr>
        <p:spPr>
          <a:xfrm>
            <a:off x="4037365" y="4154382"/>
            <a:ext cx="595166" cy="147358"/>
          </a:xfrm>
          <a:prstGeom prst="rightArrow">
            <a:avLst>
              <a:gd name="adj1" fmla="val 60000"/>
              <a:gd name="adj2" fmla="val 47197"/>
            </a:avLst>
          </a:prstGeom>
          <a:solidFill>
            <a:srgbClr val="0070C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06" name="Shape"/>
          <p:cNvSpPr/>
          <p:nvPr/>
        </p:nvSpPr>
        <p:spPr>
          <a:xfrm>
            <a:off x="2988593" y="3709205"/>
            <a:ext cx="605965" cy="112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21600"/>
                </a:moveTo>
                <a:lnTo>
                  <a:pt x="21600" y="21600"/>
                </a:lnTo>
                <a:lnTo>
                  <a:pt x="21600" y="1766"/>
                </a:lnTo>
                <a:lnTo>
                  <a:pt x="14742" y="0"/>
                </a:lnTo>
                <a:lnTo>
                  <a:pt x="0" y="0"/>
                </a:lnTo>
                <a:lnTo>
                  <a:pt x="6898" y="1708"/>
                </a:lnTo>
                <a:lnTo>
                  <a:pt x="6893" y="21600"/>
                </a:lnTo>
                <a:close/>
              </a:path>
            </a:pathLst>
          </a:custGeom>
          <a:solidFill>
            <a:schemeClr val="accent4">
              <a:hueOff val="-2948319"/>
              <a:satOff val="-68911"/>
              <a:lumOff val="46688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07" name="Shape"/>
          <p:cNvSpPr/>
          <p:nvPr/>
        </p:nvSpPr>
        <p:spPr>
          <a:xfrm>
            <a:off x="2988332" y="3708882"/>
            <a:ext cx="194076" cy="1121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918"/>
                </a:lnTo>
                <a:lnTo>
                  <a:pt x="21600" y="21600"/>
                </a:lnTo>
                <a:lnTo>
                  <a:pt x="21600" y="1704"/>
                </a:lnTo>
                <a:lnTo>
                  <a:pt x="0" y="0"/>
                </a:lnTo>
                <a:close/>
              </a:path>
            </a:pathLst>
          </a:custGeom>
          <a:solidFill>
            <a:srgbClr val="D8DAD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08" name="Rectangle"/>
          <p:cNvSpPr/>
          <p:nvPr/>
        </p:nvSpPr>
        <p:spPr>
          <a:xfrm>
            <a:off x="3013825" y="4040462"/>
            <a:ext cx="413408" cy="161055"/>
          </a:xfrm>
          <a:prstGeom prst="rect">
            <a:avLst/>
          </a:pr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09" name="Rectangle"/>
          <p:cNvSpPr/>
          <p:nvPr/>
        </p:nvSpPr>
        <p:spPr>
          <a:xfrm>
            <a:off x="3126450" y="4186408"/>
            <a:ext cx="414347" cy="226733"/>
          </a:xfrm>
          <a:prstGeom prst="rect">
            <a:avLst/>
          </a:pr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10" name="Shape"/>
          <p:cNvSpPr/>
          <p:nvPr/>
        </p:nvSpPr>
        <p:spPr>
          <a:xfrm>
            <a:off x="3013825" y="4040462"/>
            <a:ext cx="114406" cy="3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618"/>
                </a:lnTo>
                <a:lnTo>
                  <a:pt x="21600" y="21600"/>
                </a:lnTo>
                <a:lnTo>
                  <a:pt x="21600" y="302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11" name="Shape"/>
          <p:cNvSpPr/>
          <p:nvPr/>
        </p:nvSpPr>
        <p:spPr>
          <a:xfrm>
            <a:off x="3427153" y="4040462"/>
            <a:ext cx="114406" cy="3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618"/>
                </a:lnTo>
                <a:lnTo>
                  <a:pt x="21600" y="21600"/>
                </a:lnTo>
                <a:lnTo>
                  <a:pt x="21600" y="3022"/>
                </a:lnTo>
                <a:lnTo>
                  <a:pt x="0" y="0"/>
                </a:lnTo>
                <a:close/>
              </a:path>
            </a:pathLst>
          </a:cu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12" name="Shape"/>
          <p:cNvSpPr/>
          <p:nvPr/>
        </p:nvSpPr>
        <p:spPr>
          <a:xfrm>
            <a:off x="2988593" y="3709205"/>
            <a:ext cx="605965" cy="112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21600"/>
                </a:moveTo>
                <a:lnTo>
                  <a:pt x="21600" y="21600"/>
                </a:lnTo>
                <a:lnTo>
                  <a:pt x="21600" y="1766"/>
                </a:lnTo>
                <a:lnTo>
                  <a:pt x="14742" y="0"/>
                </a:lnTo>
                <a:lnTo>
                  <a:pt x="0" y="0"/>
                </a:lnTo>
                <a:lnTo>
                  <a:pt x="6898" y="1708"/>
                </a:lnTo>
                <a:lnTo>
                  <a:pt x="6893" y="21600"/>
                </a:lnTo>
                <a:close/>
              </a:path>
            </a:pathLst>
          </a:custGeom>
          <a:solidFill>
            <a:schemeClr val="accent3">
              <a:hueOff val="-1016745"/>
              <a:satOff val="-99989"/>
              <a:lumOff val="-66256"/>
              <a:alpha val="3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13" name="Line"/>
          <p:cNvSpPr/>
          <p:nvPr/>
        </p:nvSpPr>
        <p:spPr>
          <a:xfrm>
            <a:off x="2984791" y="3707938"/>
            <a:ext cx="196342" cy="1125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731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DFD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>
                <a:solidFill>
                  <a:schemeClr val="accent6">
                    <a:hueOff val="-10037902"/>
                    <a:satOff val="57163"/>
                    <a:lumOff val="6100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675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14" name="Triangle"/>
          <p:cNvSpPr/>
          <p:nvPr/>
        </p:nvSpPr>
        <p:spPr>
          <a:xfrm rot="5400000" flipH="1">
            <a:off x="2696782" y="4016743"/>
            <a:ext cx="379688" cy="409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lumMod val="75000"/>
              <a:alpha val="80304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15" name="Shape"/>
          <p:cNvSpPr/>
          <p:nvPr/>
        </p:nvSpPr>
        <p:spPr>
          <a:xfrm>
            <a:off x="2248597" y="3709205"/>
            <a:ext cx="605965" cy="112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21600"/>
                </a:moveTo>
                <a:lnTo>
                  <a:pt x="21600" y="21600"/>
                </a:lnTo>
                <a:lnTo>
                  <a:pt x="21600" y="1766"/>
                </a:lnTo>
                <a:lnTo>
                  <a:pt x="14742" y="0"/>
                </a:lnTo>
                <a:lnTo>
                  <a:pt x="0" y="0"/>
                </a:lnTo>
                <a:lnTo>
                  <a:pt x="6898" y="1708"/>
                </a:lnTo>
                <a:lnTo>
                  <a:pt x="6893" y="21600"/>
                </a:lnTo>
                <a:close/>
              </a:path>
            </a:pathLst>
          </a:custGeom>
          <a:solidFill>
            <a:schemeClr val="accent4">
              <a:hueOff val="-2948319"/>
              <a:satOff val="-68911"/>
              <a:lumOff val="46688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16" name="Shape"/>
          <p:cNvSpPr/>
          <p:nvPr/>
        </p:nvSpPr>
        <p:spPr>
          <a:xfrm>
            <a:off x="2248337" y="3708882"/>
            <a:ext cx="194076" cy="1121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918"/>
                </a:lnTo>
                <a:lnTo>
                  <a:pt x="21600" y="21600"/>
                </a:lnTo>
                <a:lnTo>
                  <a:pt x="21600" y="1704"/>
                </a:lnTo>
                <a:lnTo>
                  <a:pt x="0" y="0"/>
                </a:lnTo>
                <a:close/>
              </a:path>
            </a:pathLst>
          </a:custGeom>
          <a:solidFill>
            <a:srgbClr val="D8DAD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17" name="Rectangle"/>
          <p:cNvSpPr/>
          <p:nvPr/>
        </p:nvSpPr>
        <p:spPr>
          <a:xfrm>
            <a:off x="2273829" y="4040462"/>
            <a:ext cx="413408" cy="161055"/>
          </a:xfrm>
          <a:prstGeom prst="rect">
            <a:avLst/>
          </a:pr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18" name="Rectangle"/>
          <p:cNvSpPr/>
          <p:nvPr/>
        </p:nvSpPr>
        <p:spPr>
          <a:xfrm>
            <a:off x="2386454" y="4186408"/>
            <a:ext cx="414347" cy="226733"/>
          </a:xfrm>
          <a:prstGeom prst="rect">
            <a:avLst/>
          </a:pr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19" name="Shape"/>
          <p:cNvSpPr/>
          <p:nvPr/>
        </p:nvSpPr>
        <p:spPr>
          <a:xfrm>
            <a:off x="2273829" y="4040462"/>
            <a:ext cx="114406" cy="3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618"/>
                </a:lnTo>
                <a:lnTo>
                  <a:pt x="21600" y="21600"/>
                </a:lnTo>
                <a:lnTo>
                  <a:pt x="21600" y="302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20" name="Triangle"/>
          <p:cNvSpPr/>
          <p:nvPr/>
        </p:nvSpPr>
        <p:spPr>
          <a:xfrm rot="5400000" flipH="1">
            <a:off x="1848382" y="3994461"/>
            <a:ext cx="512616" cy="464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>
              <a:lumMod val="75000"/>
              <a:alpha val="80304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grpSp>
        <p:nvGrpSpPr>
          <p:cNvPr id="1425" name="Group"/>
          <p:cNvGrpSpPr/>
          <p:nvPr/>
        </p:nvGrpSpPr>
        <p:grpSpPr>
          <a:xfrm>
            <a:off x="1799584" y="3536608"/>
            <a:ext cx="316622" cy="1492592"/>
            <a:chOff x="0" y="0"/>
            <a:chExt cx="844324" cy="3980245"/>
          </a:xfrm>
        </p:grpSpPr>
        <p:sp>
          <p:nvSpPr>
            <p:cNvPr id="1421" name="Rectangle"/>
            <p:cNvSpPr/>
            <p:nvPr/>
          </p:nvSpPr>
          <p:spPr>
            <a:xfrm>
              <a:off x="674" y="0"/>
              <a:ext cx="153764" cy="660884"/>
            </a:xfrm>
            <a:prstGeom prst="rect">
              <a:avLst/>
            </a:prstGeom>
            <a:solidFill>
              <a:schemeClr val="accent4">
                <a:hueOff val="-2948319"/>
                <a:satOff val="-68911"/>
                <a:lumOff val="466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422" name="Rectangle"/>
            <p:cNvSpPr/>
            <p:nvPr/>
          </p:nvSpPr>
          <p:spPr>
            <a:xfrm>
              <a:off x="687952" y="3319233"/>
              <a:ext cx="156373" cy="660885"/>
            </a:xfrm>
            <a:prstGeom prst="rect">
              <a:avLst/>
            </a:prstGeom>
            <a:solidFill>
              <a:schemeClr val="accent4">
                <a:hueOff val="-2948319"/>
                <a:satOff val="-68911"/>
                <a:lumOff val="466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423" name="Shape"/>
            <p:cNvSpPr/>
            <p:nvPr/>
          </p:nvSpPr>
          <p:spPr>
            <a:xfrm>
              <a:off x="154755" y="0"/>
              <a:ext cx="688893" cy="3980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9918"/>
                  </a:lnTo>
                  <a:lnTo>
                    <a:pt x="21600" y="21600"/>
                  </a:lnTo>
                  <a:lnTo>
                    <a:pt x="21600" y="1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-2948319"/>
                <a:satOff val="-68911"/>
                <a:lumOff val="4668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424" name="Shape"/>
            <p:cNvSpPr/>
            <p:nvPr/>
          </p:nvSpPr>
          <p:spPr>
            <a:xfrm>
              <a:off x="0" y="0"/>
              <a:ext cx="688892" cy="3980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9918"/>
                  </a:lnTo>
                  <a:lnTo>
                    <a:pt x="21600" y="21600"/>
                  </a:lnTo>
                  <a:lnTo>
                    <a:pt x="21600" y="17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ADA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</p:grpSp>
      <p:grpSp>
        <p:nvGrpSpPr>
          <p:cNvPr id="1430" name="Group"/>
          <p:cNvGrpSpPr/>
          <p:nvPr/>
        </p:nvGrpSpPr>
        <p:grpSpPr>
          <a:xfrm>
            <a:off x="1833889" y="3997818"/>
            <a:ext cx="184447" cy="457967"/>
            <a:chOff x="0" y="0"/>
            <a:chExt cx="491857" cy="1221242"/>
          </a:xfrm>
        </p:grpSpPr>
        <p:sp>
          <p:nvSpPr>
            <p:cNvPr id="1426" name="Shape"/>
            <p:cNvSpPr/>
            <p:nvPr/>
          </p:nvSpPr>
          <p:spPr>
            <a:xfrm>
              <a:off x="116957" y="0"/>
              <a:ext cx="374901" cy="1221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618"/>
                  </a:lnTo>
                  <a:lnTo>
                    <a:pt x="21600" y="21600"/>
                  </a:lnTo>
                  <a:lnTo>
                    <a:pt x="21600" y="3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hueOff val="-169862"/>
                <a:satOff val="27598"/>
                <a:lumOff val="4826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427" name="Rectangle"/>
            <p:cNvSpPr/>
            <p:nvPr/>
          </p:nvSpPr>
          <p:spPr>
            <a:xfrm>
              <a:off x="0" y="0"/>
              <a:ext cx="122792" cy="527765"/>
            </a:xfrm>
            <a:prstGeom prst="rect">
              <a:avLst/>
            </a:prstGeom>
            <a:solidFill>
              <a:schemeClr val="accent5">
                <a:hueOff val="-169862"/>
                <a:satOff val="27598"/>
                <a:lumOff val="4826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428" name="Rectangle"/>
            <p:cNvSpPr/>
            <p:nvPr/>
          </p:nvSpPr>
          <p:spPr>
            <a:xfrm>
              <a:off x="369066" y="693478"/>
              <a:ext cx="122792" cy="527765"/>
            </a:xfrm>
            <a:prstGeom prst="rect">
              <a:avLst/>
            </a:prstGeom>
            <a:solidFill>
              <a:schemeClr val="accent5">
                <a:hueOff val="-169862"/>
                <a:satOff val="27598"/>
                <a:lumOff val="4826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  <p:sp>
          <p:nvSpPr>
            <p:cNvPr id="1429" name="Shape"/>
            <p:cNvSpPr/>
            <p:nvPr/>
          </p:nvSpPr>
          <p:spPr>
            <a:xfrm>
              <a:off x="0" y="0"/>
              <a:ext cx="374901" cy="1221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618"/>
                  </a:lnTo>
                  <a:lnTo>
                    <a:pt x="21600" y="21600"/>
                  </a:lnTo>
                  <a:lnTo>
                    <a:pt x="21600" y="3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57175">
                <a:lnSpc>
                  <a:spcPct val="80000"/>
                </a:lnSpc>
                <a:defRPr sz="4500">
                  <a:solidFill>
                    <a:srgbClr val="FCFEFF"/>
                  </a:solidFill>
                  <a:latin typeface="+mn-lt"/>
                  <a:ea typeface="+mn-ea"/>
                  <a:cs typeface="+mn-cs"/>
                  <a:sym typeface="Haas Grot Disp Pinterest Bold"/>
                </a:defRPr>
              </a:pPr>
              <a:endParaRPr sz="1688" b="1">
                <a:latin typeface="Haas Grot Disp R 75" charset="0"/>
                <a:ea typeface="Haas Grot Disp R 75" charset="0"/>
                <a:cs typeface="Haas Grot Disp R 75" charset="0"/>
              </a:endParaRPr>
            </a:p>
          </p:txBody>
        </p:sp>
      </p:grpSp>
      <p:sp>
        <p:nvSpPr>
          <p:cNvPr id="1431" name="Arrow"/>
          <p:cNvSpPr/>
          <p:nvPr/>
        </p:nvSpPr>
        <p:spPr>
          <a:xfrm>
            <a:off x="1649309" y="4154382"/>
            <a:ext cx="162344" cy="147358"/>
          </a:xfrm>
          <a:prstGeom prst="rightArrow">
            <a:avLst>
              <a:gd name="adj1" fmla="val 60000"/>
              <a:gd name="adj2" fmla="val 47197"/>
            </a:avLst>
          </a:prstGeom>
          <a:solidFill>
            <a:srgbClr val="0070C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32" name="Shape"/>
          <p:cNvSpPr/>
          <p:nvPr/>
        </p:nvSpPr>
        <p:spPr>
          <a:xfrm>
            <a:off x="2687157" y="4040462"/>
            <a:ext cx="114406" cy="372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618"/>
                </a:lnTo>
                <a:lnTo>
                  <a:pt x="21600" y="21600"/>
                </a:lnTo>
                <a:lnTo>
                  <a:pt x="21600" y="3022"/>
                </a:lnTo>
                <a:lnTo>
                  <a:pt x="0" y="0"/>
                </a:lnTo>
                <a:close/>
              </a:path>
            </a:pathLst>
          </a:custGeom>
          <a:solidFill>
            <a:srgbClr val="17479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33" name="Shape"/>
          <p:cNvSpPr/>
          <p:nvPr/>
        </p:nvSpPr>
        <p:spPr>
          <a:xfrm>
            <a:off x="2248597" y="3709205"/>
            <a:ext cx="605965" cy="112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93" y="21600"/>
                </a:moveTo>
                <a:lnTo>
                  <a:pt x="21600" y="21600"/>
                </a:lnTo>
                <a:lnTo>
                  <a:pt x="21600" y="1766"/>
                </a:lnTo>
                <a:lnTo>
                  <a:pt x="14742" y="0"/>
                </a:lnTo>
                <a:lnTo>
                  <a:pt x="0" y="0"/>
                </a:lnTo>
                <a:lnTo>
                  <a:pt x="6898" y="1708"/>
                </a:lnTo>
                <a:lnTo>
                  <a:pt x="6893" y="21600"/>
                </a:lnTo>
                <a:close/>
              </a:path>
            </a:pathLst>
          </a:custGeom>
          <a:solidFill>
            <a:schemeClr val="accent3">
              <a:hueOff val="-1016745"/>
              <a:satOff val="-99989"/>
              <a:lumOff val="-66256"/>
              <a:alpha val="3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34" name="Line"/>
          <p:cNvSpPr/>
          <p:nvPr/>
        </p:nvSpPr>
        <p:spPr>
          <a:xfrm>
            <a:off x="2244796" y="3707938"/>
            <a:ext cx="196342" cy="1125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731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DFD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>
                <a:solidFill>
                  <a:schemeClr val="accent6">
                    <a:hueOff val="-10037902"/>
                    <a:satOff val="57163"/>
                    <a:lumOff val="61006"/>
                  </a:schemeClr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675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sp>
        <p:nvSpPr>
          <p:cNvPr id="1435" name="…"/>
          <p:cNvSpPr txBox="1"/>
          <p:nvPr/>
        </p:nvSpPr>
        <p:spPr>
          <a:xfrm>
            <a:off x="3659084" y="3954630"/>
            <a:ext cx="580413" cy="41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4400">
                <a:latin typeface="+mn-lt"/>
                <a:ea typeface="+mn-ea"/>
                <a:cs typeface="+mn-cs"/>
                <a:sym typeface="Haas Grot Disp Pinterest Bold"/>
              </a:defRPr>
            </a:lvl1pPr>
          </a:lstStyle>
          <a:p>
            <a:r>
              <a:rPr sz="1650" b="1">
                <a:latin typeface="Haas Grot Disp R 75" charset="0"/>
                <a:ea typeface="Haas Grot Disp R 75" charset="0"/>
                <a:cs typeface="Haas Grot Disp R 75" charset="0"/>
              </a:rPr>
              <a:t>…</a:t>
            </a:r>
          </a:p>
        </p:txBody>
      </p:sp>
      <p:sp>
        <p:nvSpPr>
          <p:cNvPr id="1436" name="Shape"/>
          <p:cNvSpPr/>
          <p:nvPr/>
        </p:nvSpPr>
        <p:spPr>
          <a:xfrm>
            <a:off x="3934144" y="3707020"/>
            <a:ext cx="194076" cy="1121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918"/>
                </a:lnTo>
                <a:lnTo>
                  <a:pt x="21600" y="21600"/>
                </a:lnTo>
                <a:lnTo>
                  <a:pt x="21600" y="1704"/>
                </a:lnTo>
                <a:lnTo>
                  <a:pt x="0" y="0"/>
                </a:lnTo>
                <a:close/>
              </a:path>
            </a:pathLst>
          </a:custGeom>
          <a:solidFill>
            <a:srgbClr val="D8DAD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257175">
              <a:lnSpc>
                <a:spcPct val="80000"/>
              </a:lnSpc>
              <a:defRPr sz="4500">
                <a:solidFill>
                  <a:srgbClr val="FCFEFF"/>
                </a:solidFill>
                <a:latin typeface="+mn-lt"/>
                <a:ea typeface="+mn-ea"/>
                <a:cs typeface="+mn-cs"/>
                <a:sym typeface="Haas Grot Disp Pinterest Bold"/>
              </a:defRPr>
            </a:pPr>
            <a:endParaRPr sz="1688" b="1">
              <a:latin typeface="Haas Grot Disp R 75" charset="0"/>
              <a:ea typeface="Haas Grot Disp R 75" charset="0"/>
              <a:cs typeface="Haas Grot Disp R 75" charset="0"/>
            </a:endParaRPr>
          </a:p>
        </p:txBody>
      </p:sp>
      <p:pic>
        <p:nvPicPr>
          <p:cNvPr id="1437" name="cool_sac_business_en_cuir-wmyieads2e3yf2878fdf44a39486228fbf2f37f132d746955b18.jpg" descr="cool_sac_business_en_cuir-wmyieads2e3yf2878fdf44a39486228fbf2f37f132d746955b18.jpg"/>
          <p:cNvPicPr>
            <a:picLocks noChangeAspect="1"/>
          </p:cNvPicPr>
          <p:nvPr/>
        </p:nvPicPr>
        <p:blipFill>
          <a:blip r:embed="rId4"/>
          <a:srcRect l="23877" t="479" r="32011" b="107"/>
          <a:stretch>
            <a:fillRect/>
          </a:stretch>
        </p:blipFill>
        <p:spPr>
          <a:xfrm>
            <a:off x="388388" y="3525082"/>
            <a:ext cx="1285094" cy="13972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80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776412" y="3352800"/>
            <a:ext cx="2819400" cy="33528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677497" y="2998597"/>
            <a:ext cx="1079142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8000"/>
                </a:solidFill>
                <a:latin typeface="+mj-lt"/>
              </a:rPr>
              <a:t>Matrix </a:t>
            </a:r>
            <a:r>
              <a:rPr lang="en-US" b="1" i="1" dirty="0">
                <a:solidFill>
                  <a:srgbClr val="008000"/>
                </a:solidFill>
                <a:latin typeface="+mj-lt"/>
              </a:rPr>
              <a:t>M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074968" y="4724400"/>
            <a:ext cx="843501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i="1" dirty="0">
                <a:solidFill>
                  <a:srgbClr val="008000"/>
                </a:solidFill>
                <a:latin typeface="+mj-lt"/>
              </a:rPr>
              <a:t>r </a:t>
            </a:r>
            <a:r>
              <a:rPr lang="en-US" b="1" dirty="0">
                <a:solidFill>
                  <a:srgbClr val="008000"/>
                </a:solidFill>
                <a:latin typeface="+mj-lt"/>
              </a:rPr>
              <a:t> rows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1395412" y="39624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1395412" y="45720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1395412" y="52578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1395412" y="59436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V="1">
            <a:off x="5434012" y="4572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5434012" y="5029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 flipV="1">
            <a:off x="6881812" y="3276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6881812" y="52578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6445817" y="4648200"/>
            <a:ext cx="998991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i="1">
                <a:solidFill>
                  <a:srgbClr val="008000"/>
                </a:solidFill>
                <a:latin typeface="+mj-lt"/>
              </a:rPr>
              <a:t>b </a:t>
            </a:r>
            <a:r>
              <a:rPr lang="en-US" b="1">
                <a:solidFill>
                  <a:srgbClr val="008000"/>
                </a:solidFill>
                <a:latin typeface="+mj-lt"/>
              </a:rPr>
              <a:t> bands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2690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2309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1928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3452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3833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3071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4214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1700212" y="1293812"/>
            <a:ext cx="2514600" cy="762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1" dirty="0">
                <a:latin typeface="+mj-lt"/>
              </a:rPr>
              <a:t>Buckets</a:t>
            </a:r>
            <a:endParaRPr lang="en-US" b="1" dirty="0">
              <a:latin typeface="+mj-lt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>
            <a:off x="2309812" y="12938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>
            <a:off x="2919412" y="12938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3529012" y="12938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9" name="Line 25"/>
          <p:cNvSpPr>
            <a:spLocks noChangeShapeType="1"/>
          </p:cNvSpPr>
          <p:nvPr/>
        </p:nvSpPr>
        <p:spPr bwMode="auto">
          <a:xfrm flipV="1">
            <a:off x="2005012" y="1752600"/>
            <a:ext cx="457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0" name="Line 26"/>
          <p:cNvSpPr>
            <a:spLocks noChangeShapeType="1"/>
          </p:cNvSpPr>
          <p:nvPr/>
        </p:nvSpPr>
        <p:spPr bwMode="auto">
          <a:xfrm flipV="1">
            <a:off x="2386012" y="1676400"/>
            <a:ext cx="1447800" cy="2286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1" name="Line 27"/>
          <p:cNvSpPr>
            <a:spLocks noChangeShapeType="1"/>
          </p:cNvSpPr>
          <p:nvPr/>
        </p:nvSpPr>
        <p:spPr bwMode="auto">
          <a:xfrm flipH="1" flipV="1">
            <a:off x="1852612" y="1524000"/>
            <a:ext cx="9144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 flipV="1">
            <a:off x="3148012" y="1752600"/>
            <a:ext cx="152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3" name="Line 29"/>
          <p:cNvSpPr>
            <a:spLocks noChangeShapeType="1"/>
          </p:cNvSpPr>
          <p:nvPr/>
        </p:nvSpPr>
        <p:spPr bwMode="auto">
          <a:xfrm flipH="1" flipV="1">
            <a:off x="2690812" y="1828800"/>
            <a:ext cx="838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4" name="Line 30"/>
          <p:cNvSpPr>
            <a:spLocks noChangeShapeType="1"/>
          </p:cNvSpPr>
          <p:nvPr/>
        </p:nvSpPr>
        <p:spPr bwMode="auto">
          <a:xfrm flipV="1">
            <a:off x="3910012" y="1524000"/>
            <a:ext cx="152400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 flipH="1" flipV="1">
            <a:off x="3300412" y="1371600"/>
            <a:ext cx="9906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114799" y="1217612"/>
            <a:ext cx="3810000" cy="915988"/>
            <a:chOff x="2385" y="260"/>
            <a:chExt cx="2400" cy="577"/>
          </a:xfrm>
        </p:grpSpPr>
        <p:sp>
          <p:nvSpPr>
            <p:cNvPr id="11300" name="Text Box 33"/>
            <p:cNvSpPr txBox="1">
              <a:spLocks noChangeArrowheads="1"/>
            </p:cNvSpPr>
            <p:nvPr/>
          </p:nvSpPr>
          <p:spPr bwMode="auto">
            <a:xfrm>
              <a:off x="3254" y="260"/>
              <a:ext cx="1531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Columns 2 and 6</a:t>
              </a:r>
            </a:p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are probably identical </a:t>
              </a:r>
            </a:p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b="1" dirty="0">
                  <a:solidFill>
                    <a:srgbClr val="D60093"/>
                  </a:solidFill>
                  <a:latin typeface="Arial" pitchFamily="34" charset="0"/>
                  <a:cs typeface="Arial" pitchFamily="34" charset="0"/>
                </a:rPr>
                <a:t>candidate pair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11301" name="Line 34"/>
            <p:cNvSpPr>
              <a:spLocks noChangeShapeType="1"/>
            </p:cNvSpPr>
            <p:nvPr/>
          </p:nvSpPr>
          <p:spPr bwMode="auto">
            <a:xfrm flipH="1">
              <a:off x="2385" y="480"/>
              <a:ext cx="831" cy="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4062412" y="2241551"/>
            <a:ext cx="3452813" cy="646113"/>
            <a:chOff x="2352" y="836"/>
            <a:chExt cx="2175" cy="407"/>
          </a:xfrm>
        </p:grpSpPr>
        <p:sp>
          <p:nvSpPr>
            <p:cNvPr id="11298" name="Text Box 36"/>
            <p:cNvSpPr txBox="1">
              <a:spLocks noChangeArrowheads="1"/>
            </p:cNvSpPr>
            <p:nvPr/>
          </p:nvSpPr>
          <p:spPr bwMode="auto">
            <a:xfrm>
              <a:off x="3062" y="836"/>
              <a:ext cx="146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Columns 6 and 7 are</a:t>
              </a:r>
            </a:p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surely different.</a:t>
              </a:r>
            </a:p>
          </p:txBody>
        </p:sp>
        <p:sp>
          <p:nvSpPr>
            <p:cNvPr id="11299" name="Line 37"/>
            <p:cNvSpPr>
              <a:spLocks noChangeShapeType="1"/>
            </p:cNvSpPr>
            <p:nvPr/>
          </p:nvSpPr>
          <p:spPr bwMode="auto">
            <a:xfrm flipH="1">
              <a:off x="2352" y="1056"/>
              <a:ext cx="72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Bands</a:t>
            </a:r>
          </a:p>
        </p:txBody>
      </p:sp>
    </p:spTree>
    <p:extLst>
      <p:ext uri="{BB962C8B-B14F-4D97-AF65-F5344CB8AC3E}">
        <p14:creationId xmlns:p14="http://schemas.microsoft.com/office/powerpoint/2010/main" val="2635477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Bands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>
                <a:solidFill>
                  <a:srgbClr val="0000FF"/>
                </a:solidFill>
              </a:rPr>
              <a:t>Assume the following case:</a:t>
            </a:r>
          </a:p>
          <a:p>
            <a:r>
              <a:rPr lang="en-US" dirty="0"/>
              <a:t>Suppose 100,000 columns of </a:t>
            </a:r>
            <a:r>
              <a:rPr lang="en-US" b="1" i="1" dirty="0"/>
              <a:t>M</a:t>
            </a:r>
            <a:r>
              <a:rPr lang="en-US" i="1" dirty="0"/>
              <a:t> </a:t>
            </a:r>
            <a:r>
              <a:rPr lang="en-US" dirty="0"/>
              <a:t>(100k docs)</a:t>
            </a:r>
          </a:p>
          <a:p>
            <a:r>
              <a:rPr lang="en-US" dirty="0"/>
              <a:t>Signatures of 100 integers (rows)</a:t>
            </a:r>
          </a:p>
          <a:p>
            <a:r>
              <a:rPr lang="en-US" dirty="0"/>
              <a:t>Therefore, signatures take 40Mb</a:t>
            </a:r>
          </a:p>
          <a:p>
            <a:r>
              <a:rPr lang="en-US" dirty="0"/>
              <a:t>Choose </a:t>
            </a:r>
            <a:r>
              <a:rPr lang="sl-SI" b="1" i="1" dirty="0"/>
              <a:t>b</a:t>
            </a:r>
            <a:r>
              <a:rPr lang="en-US" b="1" dirty="0"/>
              <a:t> </a:t>
            </a:r>
            <a:r>
              <a:rPr lang="en-US" dirty="0"/>
              <a:t>= 20 bands of </a:t>
            </a:r>
            <a:r>
              <a:rPr lang="en-US" b="1" i="1" dirty="0"/>
              <a:t>r</a:t>
            </a:r>
            <a:r>
              <a:rPr lang="en-US" b="1" dirty="0"/>
              <a:t> </a:t>
            </a:r>
            <a:r>
              <a:rPr lang="en-US" dirty="0"/>
              <a:t>= 5 integers/band</a:t>
            </a:r>
          </a:p>
          <a:p>
            <a:pPr lvl="8"/>
            <a:endParaRPr lang="en-US" dirty="0"/>
          </a:p>
          <a:p>
            <a:r>
              <a:rPr lang="en-US" b="1" dirty="0"/>
              <a:t>Goal:</a:t>
            </a:r>
            <a:r>
              <a:rPr lang="en-US" dirty="0">
                <a:solidFill>
                  <a:srgbClr val="008000"/>
                </a:solidFill>
              </a:rPr>
              <a:t> Find pairs of documents that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are at least </a:t>
            </a:r>
            <a:r>
              <a:rPr lang="en-US" b="1" i="1" dirty="0">
                <a:solidFill>
                  <a:srgbClr val="008000"/>
                </a:solidFill>
              </a:rPr>
              <a:t>s</a:t>
            </a:r>
            <a:r>
              <a:rPr lang="en-US" i="1" dirty="0">
                <a:solidFill>
                  <a:srgbClr val="008000"/>
                </a:solidFill>
              </a:rPr>
              <a:t> = 0.8</a:t>
            </a:r>
            <a:r>
              <a:rPr lang="en-US" dirty="0">
                <a:solidFill>
                  <a:srgbClr val="008000"/>
                </a:solidFill>
              </a:rPr>
              <a:t> similar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05902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94143"/>
            <a:ext cx="7886700" cy="13255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are 80% Similar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295400"/>
            <a:ext cx="8674627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Find pairs of </a:t>
            </a:r>
            <a:r>
              <a:rPr lang="en-US" b="1" dirty="0">
                <a:solidFill>
                  <a:srgbClr val="0000FF"/>
                </a:solidFill>
                <a:sym typeface="Symbol"/>
              </a:rPr>
              <a:t> </a:t>
            </a:r>
            <a:r>
              <a:rPr lang="en-US" b="1" i="1" dirty="0">
                <a:solidFill>
                  <a:srgbClr val="0000FF"/>
                </a:solidFill>
              </a:rPr>
              <a:t>s</a:t>
            </a:r>
            <a:r>
              <a:rPr lang="en-US" i="1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FF"/>
                </a:solidFill>
              </a:rPr>
              <a:t>0.8 similarity, set </a:t>
            </a:r>
            <a:r>
              <a:rPr lang="en-US" b="1" dirty="0">
                <a:solidFill>
                  <a:srgbClr val="0000FF"/>
                </a:solidFill>
              </a:rPr>
              <a:t>b</a:t>
            </a:r>
            <a:r>
              <a:rPr lang="en-US" dirty="0">
                <a:solidFill>
                  <a:srgbClr val="0000FF"/>
                </a:solidFill>
              </a:rPr>
              <a:t>=20, </a:t>
            </a:r>
            <a:r>
              <a:rPr lang="en-US" b="1" dirty="0">
                <a:solidFill>
                  <a:srgbClr val="0000FF"/>
                </a:solidFill>
              </a:rPr>
              <a:t>r</a:t>
            </a:r>
            <a:r>
              <a:rPr lang="en-US" dirty="0">
                <a:solidFill>
                  <a:srgbClr val="0000FF"/>
                </a:solidFill>
              </a:rPr>
              <a:t>=5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D60093"/>
                </a:solidFill>
              </a:rPr>
              <a:t>Assume:</a:t>
            </a:r>
            <a:r>
              <a:rPr lang="en-US" dirty="0"/>
              <a:t> </a:t>
            </a:r>
            <a:r>
              <a:rPr lang="en-US" dirty="0" err="1"/>
              <a:t>sim</a:t>
            </a:r>
            <a:r>
              <a:rPr lang="en-US" dirty="0"/>
              <a:t>(C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) = 0.8</a:t>
            </a:r>
          </a:p>
          <a:p>
            <a:pPr lvl="1"/>
            <a:r>
              <a:rPr lang="en-US" dirty="0"/>
              <a:t>Since </a:t>
            </a:r>
            <a:r>
              <a:rPr lang="en-US" dirty="0" err="1"/>
              <a:t>sim</a:t>
            </a:r>
            <a:r>
              <a:rPr lang="en-US" dirty="0"/>
              <a:t>(C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 </a:t>
            </a:r>
            <a:r>
              <a:rPr lang="en-US" b="1" dirty="0">
                <a:sym typeface="Symbol"/>
              </a:rPr>
              <a:t>s</a:t>
            </a:r>
            <a:r>
              <a:rPr lang="en-US" dirty="0">
                <a:sym typeface="Symbol"/>
              </a:rPr>
              <a:t>, we </a:t>
            </a:r>
            <a:r>
              <a:rPr lang="en-US" dirty="0"/>
              <a:t>want 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to be a </a:t>
            </a:r>
            <a:r>
              <a:rPr lang="en-US" b="1" dirty="0">
                <a:solidFill>
                  <a:srgbClr val="D60093"/>
                </a:solidFill>
              </a:rPr>
              <a:t>candidate pair</a:t>
            </a:r>
            <a:r>
              <a:rPr lang="en-US" dirty="0"/>
              <a:t>: We want them to hash to at</a:t>
            </a:r>
            <a:r>
              <a:rPr lang="en-US" dirty="0">
                <a:solidFill>
                  <a:srgbClr val="D60093"/>
                </a:solidFill>
              </a:rPr>
              <a:t> </a:t>
            </a:r>
            <a:r>
              <a:rPr lang="en-US" b="1" dirty="0">
                <a:solidFill>
                  <a:srgbClr val="D60093"/>
                </a:solidFill>
              </a:rPr>
              <a:t>least 1 common bucket</a:t>
            </a:r>
            <a:r>
              <a:rPr lang="en-US" dirty="0">
                <a:solidFill>
                  <a:srgbClr val="D60093"/>
                </a:solidFill>
              </a:rPr>
              <a:t> </a:t>
            </a:r>
            <a:r>
              <a:rPr lang="en-US" dirty="0"/>
              <a:t>(at least one band is identical)</a:t>
            </a:r>
          </a:p>
          <a:p>
            <a:r>
              <a:rPr lang="en-US" b="1" dirty="0">
                <a:solidFill>
                  <a:srgbClr val="008000"/>
                </a:solidFill>
              </a:rPr>
              <a:t>Probability C</a:t>
            </a:r>
            <a:r>
              <a:rPr lang="en-US" b="1" baseline="-25000" dirty="0">
                <a:solidFill>
                  <a:srgbClr val="008000"/>
                </a:solidFill>
              </a:rPr>
              <a:t>1</a:t>
            </a:r>
            <a:r>
              <a:rPr lang="en-US" b="1" dirty="0">
                <a:solidFill>
                  <a:srgbClr val="008000"/>
                </a:solidFill>
              </a:rPr>
              <a:t>, C</a:t>
            </a:r>
            <a:r>
              <a:rPr lang="en-US" b="1" baseline="-25000" dirty="0">
                <a:solidFill>
                  <a:srgbClr val="008000"/>
                </a:solidFill>
              </a:rPr>
              <a:t>2</a:t>
            </a:r>
            <a:r>
              <a:rPr lang="en-US" b="1" dirty="0">
                <a:solidFill>
                  <a:srgbClr val="008000"/>
                </a:solidFill>
              </a:rPr>
              <a:t> identical in one particular 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b="1" dirty="0">
                <a:solidFill>
                  <a:srgbClr val="008000"/>
                </a:solidFill>
              </a:rPr>
              <a:t>band: </a:t>
            </a:r>
            <a:r>
              <a:rPr lang="en-US" dirty="0"/>
              <a:t>(0.8)</a:t>
            </a:r>
            <a:r>
              <a:rPr lang="en-US" baseline="30000" dirty="0"/>
              <a:t>5</a:t>
            </a:r>
            <a:r>
              <a:rPr lang="en-US" dirty="0"/>
              <a:t> = 0.328</a:t>
            </a:r>
          </a:p>
          <a:p>
            <a:r>
              <a:rPr lang="en-US" dirty="0"/>
              <a:t>Probability 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are </a:t>
            </a:r>
            <a:r>
              <a:rPr lang="en-US" b="1" i="1" dirty="0">
                <a:solidFill>
                  <a:srgbClr val="FF0066"/>
                </a:solidFill>
              </a:rPr>
              <a:t>not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similar in all of the 20 bands: (1-0.328)</a:t>
            </a:r>
            <a:r>
              <a:rPr lang="en-US" baseline="30000" dirty="0"/>
              <a:t>20</a:t>
            </a:r>
            <a:r>
              <a:rPr lang="en-US" dirty="0"/>
              <a:t> = 0.00035 </a:t>
            </a:r>
          </a:p>
          <a:p>
            <a:pPr lvl="1"/>
            <a:r>
              <a:rPr lang="en-US" dirty="0"/>
              <a:t>i.e., about 1/3000th of the 80%-similar column pairs </a:t>
            </a:r>
            <a:br>
              <a:rPr lang="en-US" dirty="0"/>
            </a:br>
            <a:r>
              <a:rPr lang="en-US" dirty="0"/>
              <a:t>are </a:t>
            </a:r>
            <a:r>
              <a:rPr lang="en-US" b="1" dirty="0">
                <a:solidFill>
                  <a:srgbClr val="FF0066"/>
                </a:solidFill>
              </a:rPr>
              <a:t>false negatives</a:t>
            </a:r>
            <a:r>
              <a:rPr lang="en-US" dirty="0"/>
              <a:t> (we miss them)</a:t>
            </a:r>
          </a:p>
          <a:p>
            <a:pPr lvl="1"/>
            <a:r>
              <a:rPr lang="en-US" b="1" dirty="0"/>
              <a:t>We would find 99.965% pairs of truly similar documents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43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4796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are 30% Similar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Find pairs of </a:t>
            </a:r>
            <a:r>
              <a:rPr lang="en-US" b="1" dirty="0">
                <a:solidFill>
                  <a:srgbClr val="0000FF"/>
                </a:solidFill>
                <a:sym typeface="Symbol"/>
              </a:rPr>
              <a:t> </a:t>
            </a:r>
            <a:r>
              <a:rPr lang="en-US" b="1" i="1" dirty="0">
                <a:solidFill>
                  <a:srgbClr val="0000FF"/>
                </a:solidFill>
              </a:rPr>
              <a:t>s</a:t>
            </a:r>
            <a:r>
              <a:rPr lang="en-US" i="1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FF"/>
                </a:solidFill>
              </a:rPr>
              <a:t>0.8 similarity, set </a:t>
            </a:r>
            <a:r>
              <a:rPr lang="en-US" b="1" dirty="0">
                <a:solidFill>
                  <a:srgbClr val="0000FF"/>
                </a:solidFill>
              </a:rPr>
              <a:t>b</a:t>
            </a:r>
            <a:r>
              <a:rPr lang="en-US" dirty="0">
                <a:solidFill>
                  <a:srgbClr val="0000FF"/>
                </a:solidFill>
              </a:rPr>
              <a:t>=20, </a:t>
            </a:r>
            <a:r>
              <a:rPr lang="en-US" b="1" dirty="0">
                <a:solidFill>
                  <a:srgbClr val="0000FF"/>
                </a:solidFill>
              </a:rPr>
              <a:t>r</a:t>
            </a:r>
            <a:r>
              <a:rPr lang="en-US" dirty="0">
                <a:solidFill>
                  <a:srgbClr val="0000FF"/>
                </a:solidFill>
              </a:rPr>
              <a:t>=5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D60093"/>
                </a:solidFill>
              </a:rPr>
              <a:t>Assume:</a:t>
            </a:r>
            <a:r>
              <a:rPr lang="en-US" dirty="0"/>
              <a:t> </a:t>
            </a:r>
            <a:r>
              <a:rPr lang="en-US" dirty="0" err="1"/>
              <a:t>sim</a:t>
            </a:r>
            <a:r>
              <a:rPr lang="en-US" dirty="0"/>
              <a:t>(C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) = 0.3</a:t>
            </a:r>
          </a:p>
          <a:p>
            <a:pPr lvl="1"/>
            <a:r>
              <a:rPr lang="en-US" dirty="0"/>
              <a:t>Since </a:t>
            </a:r>
            <a:r>
              <a:rPr lang="en-US" dirty="0" err="1"/>
              <a:t>sim</a:t>
            </a:r>
            <a:r>
              <a:rPr lang="en-US" dirty="0"/>
              <a:t>(C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&lt; </a:t>
            </a:r>
            <a:r>
              <a:rPr lang="en-US" b="1" dirty="0">
                <a:sym typeface="Symbol"/>
              </a:rPr>
              <a:t>s</a:t>
            </a:r>
            <a:r>
              <a:rPr lang="en-US" dirty="0"/>
              <a:t> we want 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to hash to </a:t>
            </a:r>
            <a:r>
              <a:rPr lang="en-US" b="1" dirty="0">
                <a:solidFill>
                  <a:srgbClr val="D60093"/>
                </a:solidFill>
              </a:rPr>
              <a:t>NO </a:t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dirty="0">
                <a:solidFill>
                  <a:srgbClr val="D60093"/>
                </a:solidFill>
              </a:rPr>
              <a:t>common buckets</a:t>
            </a:r>
            <a:r>
              <a:rPr lang="en-US" dirty="0">
                <a:solidFill>
                  <a:srgbClr val="D60093"/>
                </a:solidFill>
              </a:rPr>
              <a:t> </a:t>
            </a:r>
            <a:r>
              <a:rPr lang="en-US" dirty="0"/>
              <a:t>(all bands should be different)</a:t>
            </a:r>
          </a:p>
          <a:p>
            <a:r>
              <a:rPr lang="en-US" b="1" dirty="0">
                <a:solidFill>
                  <a:srgbClr val="008000"/>
                </a:solidFill>
              </a:rPr>
              <a:t>Probability C</a:t>
            </a:r>
            <a:r>
              <a:rPr lang="en-US" b="1" baseline="-25000" dirty="0">
                <a:solidFill>
                  <a:srgbClr val="008000"/>
                </a:solidFill>
              </a:rPr>
              <a:t>1</a:t>
            </a:r>
            <a:r>
              <a:rPr lang="en-US" b="1" dirty="0">
                <a:solidFill>
                  <a:srgbClr val="008000"/>
                </a:solidFill>
              </a:rPr>
              <a:t>, C</a:t>
            </a:r>
            <a:r>
              <a:rPr lang="en-US" b="1" baseline="-25000" dirty="0">
                <a:solidFill>
                  <a:srgbClr val="008000"/>
                </a:solidFill>
              </a:rPr>
              <a:t>2</a:t>
            </a:r>
            <a:r>
              <a:rPr lang="en-US" b="1" dirty="0">
                <a:solidFill>
                  <a:srgbClr val="008000"/>
                </a:solidFill>
              </a:rPr>
              <a:t> identical in one particular band: </a:t>
            </a:r>
            <a:r>
              <a:rPr lang="en-US" dirty="0"/>
              <a:t>(0.3)</a:t>
            </a:r>
            <a:r>
              <a:rPr lang="en-US" baseline="30000" dirty="0"/>
              <a:t>5</a:t>
            </a:r>
            <a:r>
              <a:rPr lang="en-US" dirty="0"/>
              <a:t>  = 0.00243</a:t>
            </a:r>
          </a:p>
          <a:p>
            <a:r>
              <a:rPr lang="en-US" dirty="0"/>
              <a:t>Probability 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 identical in at least 1 of 20 bands: 1 - (1 - 0.00243)</a:t>
            </a:r>
            <a:r>
              <a:rPr lang="en-US" baseline="30000" dirty="0"/>
              <a:t>20</a:t>
            </a:r>
            <a:r>
              <a:rPr lang="en-US" dirty="0"/>
              <a:t> = 0.0474</a:t>
            </a:r>
          </a:p>
          <a:p>
            <a:pPr lvl="1"/>
            <a:r>
              <a:rPr lang="en-US" dirty="0"/>
              <a:t>In other words, approximately 4.74% pairs of docs with similarity 0.3% end up becoming </a:t>
            </a:r>
            <a:r>
              <a:rPr lang="en-US" b="1" dirty="0">
                <a:solidFill>
                  <a:srgbClr val="D60093"/>
                </a:solidFill>
              </a:rPr>
              <a:t>candidate pairs</a:t>
            </a:r>
            <a:endParaRPr lang="en-US" dirty="0"/>
          </a:p>
          <a:p>
            <a:pPr lvl="2"/>
            <a:r>
              <a:rPr lang="en-US" dirty="0"/>
              <a:t>They are </a:t>
            </a:r>
            <a:r>
              <a:rPr lang="en-US" b="1" dirty="0">
                <a:solidFill>
                  <a:srgbClr val="FF0066"/>
                </a:solidFill>
              </a:rPr>
              <a:t>false positives </a:t>
            </a:r>
            <a:r>
              <a:rPr lang="en-US" dirty="0"/>
              <a:t>since we will have to examine them (they are candidate pairs) but then it will turn out their similarity is below threshold </a:t>
            </a:r>
            <a:r>
              <a:rPr lang="en-US" b="1" dirty="0"/>
              <a:t>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303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LSH Involves a Tradeoff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7772400" cy="5181601"/>
          </a:xfrm>
        </p:spPr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Pick:</a:t>
            </a:r>
          </a:p>
          <a:p>
            <a:pPr lvl="1"/>
            <a:r>
              <a:rPr lang="en-US" dirty="0"/>
              <a:t>The number of Min-Hashes (rows of </a:t>
            </a:r>
            <a:r>
              <a:rPr lang="en-US" b="1" i="1" dirty="0"/>
              <a:t>M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The number of bands </a:t>
            </a:r>
            <a:r>
              <a:rPr lang="en-US" b="1" i="1" dirty="0"/>
              <a:t>b</a:t>
            </a:r>
            <a:r>
              <a:rPr lang="en-US" dirty="0"/>
              <a:t>, and </a:t>
            </a:r>
          </a:p>
          <a:p>
            <a:pPr lvl="1"/>
            <a:r>
              <a:rPr lang="en-US" dirty="0"/>
              <a:t>The number of rows </a:t>
            </a:r>
            <a:r>
              <a:rPr lang="en-US" b="1" i="1" dirty="0"/>
              <a:t>r</a:t>
            </a:r>
            <a:r>
              <a:rPr lang="en-US" dirty="0"/>
              <a:t> per band</a:t>
            </a:r>
          </a:p>
          <a:p>
            <a:pPr>
              <a:buNone/>
            </a:pPr>
            <a:r>
              <a:rPr lang="en-US" dirty="0"/>
              <a:t>	to balance false positives/negatives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Example:</a:t>
            </a:r>
            <a:r>
              <a:rPr lang="en-US" dirty="0"/>
              <a:t> If we had only 15 bands of 5 rows, the number of false positives would go down, but the number of false negatives would go up</a:t>
            </a:r>
          </a:p>
        </p:txBody>
      </p:sp>
      <p:sp>
        <p:nvSpPr>
          <p:cNvPr id="7" name="Rectangle 6"/>
          <p:cNvSpPr/>
          <p:nvPr/>
        </p:nvSpPr>
        <p:spPr>
          <a:xfrm>
            <a:off x="6781800" y="0"/>
            <a:ext cx="2362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2" name="Group 69"/>
          <p:cNvGrpSpPr/>
          <p:nvPr/>
        </p:nvGrpSpPr>
        <p:grpSpPr>
          <a:xfrm>
            <a:off x="6822260" y="40046"/>
            <a:ext cx="2309567" cy="1375386"/>
            <a:chOff x="5996233" y="3958614"/>
            <a:chExt cx="2309567" cy="1375386"/>
          </a:xfrm>
        </p:grpSpPr>
        <p:sp>
          <p:nvSpPr>
            <p:cNvPr id="43" name="Rectangle 69"/>
            <p:cNvSpPr>
              <a:spLocks noChangeArrowheads="1"/>
            </p:cNvSpPr>
            <p:nvPr/>
          </p:nvSpPr>
          <p:spPr bwMode="auto">
            <a:xfrm>
              <a:off x="7734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4" name="Rectangle 70"/>
            <p:cNvSpPr>
              <a:spLocks noChangeArrowheads="1"/>
            </p:cNvSpPr>
            <p:nvPr/>
          </p:nvSpPr>
          <p:spPr bwMode="auto">
            <a:xfrm>
              <a:off x="7162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5" name="Rectangle 71"/>
            <p:cNvSpPr>
              <a:spLocks noChangeArrowheads="1"/>
            </p:cNvSpPr>
            <p:nvPr/>
          </p:nvSpPr>
          <p:spPr bwMode="auto">
            <a:xfrm>
              <a:off x="65913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6019800" y="4902200"/>
              <a:ext cx="571500" cy="431800"/>
            </a:xfrm>
            <a:prstGeom prst="rect">
              <a:avLst/>
            </a:prstGeom>
            <a:solidFill>
              <a:srgbClr val="680000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47" name="Line 73"/>
            <p:cNvSpPr>
              <a:spLocks noChangeShapeType="1"/>
            </p:cNvSpPr>
            <p:nvPr/>
          </p:nvSpPr>
          <p:spPr bwMode="auto">
            <a:xfrm>
              <a:off x="6019800" y="49022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Line 74"/>
            <p:cNvSpPr>
              <a:spLocks noChangeShapeType="1"/>
            </p:cNvSpPr>
            <p:nvPr/>
          </p:nvSpPr>
          <p:spPr bwMode="auto">
            <a:xfrm>
              <a:off x="6019800" y="5334000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Line 75"/>
            <p:cNvSpPr>
              <a:spLocks noChangeShapeType="1"/>
            </p:cNvSpPr>
            <p:nvPr/>
          </p:nvSpPr>
          <p:spPr bwMode="auto">
            <a:xfrm>
              <a:off x="6019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Line 76"/>
            <p:cNvSpPr>
              <a:spLocks noChangeShapeType="1"/>
            </p:cNvSpPr>
            <p:nvPr/>
          </p:nvSpPr>
          <p:spPr bwMode="auto">
            <a:xfrm>
              <a:off x="6591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Line 77"/>
            <p:cNvSpPr>
              <a:spLocks noChangeShapeType="1"/>
            </p:cNvSpPr>
            <p:nvPr/>
          </p:nvSpPr>
          <p:spPr bwMode="auto">
            <a:xfrm>
              <a:off x="71628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Line 78"/>
            <p:cNvSpPr>
              <a:spLocks noChangeShapeType="1"/>
            </p:cNvSpPr>
            <p:nvPr/>
          </p:nvSpPr>
          <p:spPr bwMode="auto">
            <a:xfrm>
              <a:off x="7734300" y="4902200"/>
              <a:ext cx="0" cy="431800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3" name="Line 79"/>
            <p:cNvSpPr>
              <a:spLocks noChangeShapeType="1"/>
            </p:cNvSpPr>
            <p:nvPr/>
          </p:nvSpPr>
          <p:spPr bwMode="auto">
            <a:xfrm>
              <a:off x="8305800" y="4902200"/>
              <a:ext cx="0" cy="43180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7728408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7151016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6573625" y="3958614"/>
              <a:ext cx="577392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6019799" y="3958614"/>
              <a:ext cx="553825" cy="46445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58" name="Line 104"/>
            <p:cNvSpPr>
              <a:spLocks noChangeShapeType="1"/>
            </p:cNvSpPr>
            <p:nvPr/>
          </p:nvSpPr>
          <p:spPr bwMode="auto">
            <a:xfrm>
              <a:off x="5996233" y="3958614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9" name="Line 105"/>
            <p:cNvSpPr>
              <a:spLocks noChangeShapeType="1"/>
            </p:cNvSpPr>
            <p:nvPr/>
          </p:nvSpPr>
          <p:spPr bwMode="auto">
            <a:xfrm>
              <a:off x="5996233" y="4423071"/>
              <a:ext cx="2309567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Line 106"/>
            <p:cNvSpPr>
              <a:spLocks noChangeShapeType="1"/>
            </p:cNvSpPr>
            <p:nvPr/>
          </p:nvSpPr>
          <p:spPr bwMode="auto">
            <a:xfrm>
              <a:off x="5996233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Line 107"/>
            <p:cNvSpPr>
              <a:spLocks noChangeShapeType="1"/>
            </p:cNvSpPr>
            <p:nvPr/>
          </p:nvSpPr>
          <p:spPr bwMode="auto">
            <a:xfrm>
              <a:off x="6573625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2" name="Line 108"/>
            <p:cNvSpPr>
              <a:spLocks noChangeShapeType="1"/>
            </p:cNvSpPr>
            <p:nvPr/>
          </p:nvSpPr>
          <p:spPr bwMode="auto">
            <a:xfrm>
              <a:off x="7151016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Line 109"/>
            <p:cNvSpPr>
              <a:spLocks noChangeShapeType="1"/>
            </p:cNvSpPr>
            <p:nvPr/>
          </p:nvSpPr>
          <p:spPr bwMode="auto">
            <a:xfrm>
              <a:off x="7728408" y="3958614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Line 110"/>
            <p:cNvSpPr>
              <a:spLocks noChangeShapeType="1"/>
            </p:cNvSpPr>
            <p:nvPr/>
          </p:nvSpPr>
          <p:spPr bwMode="auto">
            <a:xfrm>
              <a:off x="8305800" y="3958614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Rectangle 131"/>
            <p:cNvSpPr>
              <a:spLocks noChangeArrowheads="1"/>
            </p:cNvSpPr>
            <p:nvPr/>
          </p:nvSpPr>
          <p:spPr bwMode="auto">
            <a:xfrm>
              <a:off x="7734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7162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7" name="Rectangle 133"/>
            <p:cNvSpPr>
              <a:spLocks noChangeArrowheads="1"/>
            </p:cNvSpPr>
            <p:nvPr/>
          </p:nvSpPr>
          <p:spPr bwMode="auto">
            <a:xfrm>
              <a:off x="65913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6019800" y="4443265"/>
              <a:ext cx="571500" cy="46445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C00CC"/>
                </a:buClr>
                <a:buFont typeface="Monotype Sorts" pitchFamily="2" charset="2"/>
                <a:buNone/>
              </a:pPr>
              <a:r>
                <a:rPr lang="en-US" sz="200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69" name="Line 135"/>
            <p:cNvSpPr>
              <a:spLocks noChangeShapeType="1"/>
            </p:cNvSpPr>
            <p:nvPr/>
          </p:nvSpPr>
          <p:spPr bwMode="auto">
            <a:xfrm>
              <a:off x="6019800" y="4443265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0" name="Line 136"/>
            <p:cNvSpPr>
              <a:spLocks noChangeShapeType="1"/>
            </p:cNvSpPr>
            <p:nvPr/>
          </p:nvSpPr>
          <p:spPr bwMode="auto">
            <a:xfrm>
              <a:off x="6019800" y="4907722"/>
              <a:ext cx="2286000" cy="0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1" name="Line 137"/>
            <p:cNvSpPr>
              <a:spLocks noChangeShapeType="1"/>
            </p:cNvSpPr>
            <p:nvPr/>
          </p:nvSpPr>
          <p:spPr bwMode="auto">
            <a:xfrm>
              <a:off x="6019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2" name="Line 138"/>
            <p:cNvSpPr>
              <a:spLocks noChangeShapeType="1"/>
            </p:cNvSpPr>
            <p:nvPr/>
          </p:nvSpPr>
          <p:spPr bwMode="auto">
            <a:xfrm>
              <a:off x="6591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Line 139"/>
            <p:cNvSpPr>
              <a:spLocks noChangeShapeType="1"/>
            </p:cNvSpPr>
            <p:nvPr/>
          </p:nvSpPr>
          <p:spPr bwMode="auto">
            <a:xfrm>
              <a:off x="71628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Line 140"/>
            <p:cNvSpPr>
              <a:spLocks noChangeShapeType="1"/>
            </p:cNvSpPr>
            <p:nvPr/>
          </p:nvSpPr>
          <p:spPr bwMode="auto">
            <a:xfrm>
              <a:off x="7734300" y="4443265"/>
              <a:ext cx="0" cy="464457"/>
            </a:xfrm>
            <a:prstGeom prst="line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5" name="Line 141"/>
            <p:cNvSpPr>
              <a:spLocks noChangeShapeType="1"/>
            </p:cNvSpPr>
            <p:nvPr/>
          </p:nvSpPr>
          <p:spPr bwMode="auto">
            <a:xfrm>
              <a:off x="8305800" y="4443265"/>
              <a:ext cx="0" cy="464457"/>
            </a:xfrm>
            <a:prstGeom prst="line">
              <a:avLst/>
            </a:prstGeom>
            <a:noFill/>
            <a:ln w="28575" cap="sq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4300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34400" cy="987552"/>
          </a:xfrm>
        </p:spPr>
        <p:txBody>
          <a:bodyPr/>
          <a:lstStyle/>
          <a:p>
            <a:r>
              <a:rPr lang="en-US" dirty="0"/>
              <a:t>Analysis of LSH – What We Want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62200" y="1828800"/>
            <a:ext cx="4267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678584" y="5562600"/>
            <a:ext cx="434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      Similarity </a:t>
            </a:r>
            <a:r>
              <a:rPr lang="en-US" i="1" dirty="0">
                <a:latin typeface="Tahoma" pitchFamily="34" charset="0"/>
              </a:rPr>
              <a:t>t =</a:t>
            </a:r>
            <a:r>
              <a:rPr lang="en-US" i="1" dirty="0" err="1">
                <a:latin typeface="Tahoma" pitchFamily="34" charset="0"/>
              </a:rPr>
              <a:t>sim</a:t>
            </a:r>
            <a:r>
              <a:rPr lang="en-US" i="1" dirty="0">
                <a:latin typeface="Tahoma" pitchFamily="34" charset="0"/>
              </a:rPr>
              <a:t>(C</a:t>
            </a:r>
            <a:r>
              <a:rPr lang="en-US" i="1" baseline="-25000" dirty="0">
                <a:latin typeface="Tahoma" pitchFamily="34" charset="0"/>
              </a:rPr>
              <a:t>1</a:t>
            </a:r>
            <a:r>
              <a:rPr lang="en-US" i="1" dirty="0">
                <a:latin typeface="Tahoma" pitchFamily="34" charset="0"/>
              </a:rPr>
              <a:t>, C</a:t>
            </a:r>
            <a:r>
              <a:rPr lang="en-US" i="1" baseline="-25000" dirty="0">
                <a:latin typeface="Tahoma" pitchFamily="34" charset="0"/>
              </a:rPr>
              <a:t>2</a:t>
            </a:r>
            <a:r>
              <a:rPr lang="en-US" i="1" dirty="0">
                <a:latin typeface="Tahoma" pitchFamily="34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of two sets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1066800" y="3444081"/>
            <a:ext cx="1238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Probability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of sharing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a bucket</a:t>
            </a:r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5943600" y="577953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flipV="1">
            <a:off x="1752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2362200" y="5410200"/>
            <a:ext cx="2133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 rot="16200000">
            <a:off x="3147235" y="3712312"/>
            <a:ext cx="23075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Similarity threshold </a:t>
            </a:r>
            <a:r>
              <a:rPr lang="en-US" b="1" i="1" dirty="0">
                <a:solidFill>
                  <a:srgbClr val="008000"/>
                </a:solidFill>
                <a:latin typeface="Tahoma" pitchFamily="34" charset="0"/>
              </a:rPr>
              <a:t>s</a:t>
            </a: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V="1">
            <a:off x="4495800" y="1828800"/>
            <a:ext cx="0" cy="3581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4495800" y="1828800"/>
            <a:ext cx="2133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667000" y="3581400"/>
            <a:ext cx="1236663" cy="1828800"/>
            <a:chOff x="1680" y="2256"/>
            <a:chExt cx="779" cy="1152"/>
          </a:xfrm>
        </p:grpSpPr>
        <p:sp>
          <p:nvSpPr>
            <p:cNvPr id="18448" name="Text Box 13"/>
            <p:cNvSpPr txBox="1">
              <a:spLocks noChangeArrowheads="1"/>
            </p:cNvSpPr>
            <p:nvPr/>
          </p:nvSpPr>
          <p:spPr bwMode="auto">
            <a:xfrm>
              <a:off x="1680" y="2256"/>
              <a:ext cx="779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dirty="0">
                  <a:latin typeface="Tahoma" pitchFamily="34" charset="0"/>
                </a:rPr>
                <a:t>No chance</a:t>
              </a:r>
            </a:p>
            <a:p>
              <a:pPr algn="ctr" eaLnBrk="0" hangingPunct="0"/>
              <a:r>
                <a:rPr lang="en-US" dirty="0">
                  <a:latin typeface="Tahoma" pitchFamily="34" charset="0"/>
                </a:rPr>
                <a:t>if </a:t>
              </a:r>
              <a:r>
                <a:rPr lang="en-US" i="1" dirty="0">
                  <a:latin typeface="Tahoma" pitchFamily="34" charset="0"/>
                </a:rPr>
                <a:t>t</a:t>
              </a:r>
              <a:r>
                <a:rPr lang="en-US" dirty="0">
                  <a:latin typeface="Tahoma" pitchFamily="34" charset="0"/>
                </a:rPr>
                <a:t> &lt; </a:t>
              </a:r>
              <a:r>
                <a:rPr lang="en-US" i="1" dirty="0">
                  <a:latin typeface="Tahoma" pitchFamily="34" charset="0"/>
                </a:rPr>
                <a:t>s</a:t>
              </a:r>
            </a:p>
          </p:txBody>
        </p:sp>
        <p:sp>
          <p:nvSpPr>
            <p:cNvPr id="18449" name="Line 14"/>
            <p:cNvSpPr>
              <a:spLocks noChangeShapeType="1"/>
            </p:cNvSpPr>
            <p:nvPr/>
          </p:nvSpPr>
          <p:spPr bwMode="auto">
            <a:xfrm>
              <a:off x="2112" y="2736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648201" y="1828800"/>
            <a:ext cx="1752601" cy="1327150"/>
            <a:chOff x="2928" y="1152"/>
            <a:chExt cx="1104" cy="836"/>
          </a:xfrm>
        </p:grpSpPr>
        <p:sp>
          <p:nvSpPr>
            <p:cNvPr id="18446" name="Text Box 16"/>
            <p:cNvSpPr txBox="1">
              <a:spLocks noChangeArrowheads="1"/>
            </p:cNvSpPr>
            <p:nvPr/>
          </p:nvSpPr>
          <p:spPr bwMode="auto">
            <a:xfrm>
              <a:off x="2928" y="1584"/>
              <a:ext cx="110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dirty="0">
                  <a:latin typeface="Tahoma" pitchFamily="34" charset="0"/>
                </a:rPr>
                <a:t>Probability = 1 if </a:t>
              </a:r>
              <a:r>
                <a:rPr lang="en-US" i="1" dirty="0">
                  <a:latin typeface="Tahoma" pitchFamily="34" charset="0"/>
                </a:rPr>
                <a:t>t</a:t>
              </a:r>
              <a:r>
                <a:rPr lang="en-US" dirty="0">
                  <a:latin typeface="Tahoma" pitchFamily="34" charset="0"/>
                </a:rPr>
                <a:t> &gt; </a:t>
              </a:r>
              <a:r>
                <a:rPr lang="en-US" i="1" dirty="0">
                  <a:latin typeface="Tahoma" pitchFamily="34" charset="0"/>
                </a:rPr>
                <a:t>s</a:t>
              </a:r>
            </a:p>
          </p:txBody>
        </p:sp>
        <p:sp>
          <p:nvSpPr>
            <p:cNvPr id="18447" name="Line 17"/>
            <p:cNvSpPr>
              <a:spLocks noChangeShapeType="1"/>
            </p:cNvSpPr>
            <p:nvPr/>
          </p:nvSpPr>
          <p:spPr bwMode="auto">
            <a:xfrm flipV="1">
              <a:off x="3408" y="1152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91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763000" cy="838200"/>
          </a:xfrm>
        </p:spPr>
        <p:txBody>
          <a:bodyPr>
            <a:normAutofit/>
          </a:bodyPr>
          <a:lstStyle/>
          <a:p>
            <a:r>
              <a:rPr lang="en-US" dirty="0"/>
              <a:t>What 1 Band of 1 Row Gives You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362200" y="1828800"/>
            <a:ext cx="4267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Line 8"/>
          <p:cNvSpPr>
            <a:spLocks noChangeShapeType="1"/>
          </p:cNvSpPr>
          <p:nvPr/>
        </p:nvSpPr>
        <p:spPr bwMode="auto">
          <a:xfrm flipV="1">
            <a:off x="2362200" y="1828800"/>
            <a:ext cx="4267200" cy="3581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70" name="Text Box 10"/>
          <p:cNvSpPr txBox="1">
            <a:spLocks noChangeArrowheads="1"/>
          </p:cNvSpPr>
          <p:nvPr/>
        </p:nvSpPr>
        <p:spPr bwMode="auto">
          <a:xfrm>
            <a:off x="4572000" y="3505200"/>
            <a:ext cx="199866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solidFill>
                  <a:srgbClr val="008000"/>
                </a:solidFill>
                <a:latin typeface="Tahoma" pitchFamily="34" charset="0"/>
              </a:rPr>
              <a:t>Remember:</a:t>
            </a:r>
          </a:p>
          <a:p>
            <a:pPr eaLnBrk="0" hangingPunct="0"/>
            <a:r>
              <a:rPr lang="en-US" dirty="0">
                <a:latin typeface="Tahoma" pitchFamily="34" charset="0"/>
              </a:rPr>
              <a:t>Probability of</a:t>
            </a:r>
          </a:p>
          <a:p>
            <a:pPr eaLnBrk="0" hangingPunct="0"/>
            <a:r>
              <a:rPr lang="en-US" dirty="0">
                <a:latin typeface="Tahoma" pitchFamily="34" charset="0"/>
              </a:rPr>
              <a:t>equal hash-values</a:t>
            </a:r>
          </a:p>
          <a:p>
            <a:pPr eaLnBrk="0" hangingPunct="0"/>
            <a:r>
              <a:rPr lang="en-US" dirty="0">
                <a:latin typeface="Tahoma" pitchFamily="34" charset="0"/>
              </a:rPr>
              <a:t>= similarity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678584" y="5562600"/>
            <a:ext cx="434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      Similarity </a:t>
            </a:r>
            <a:r>
              <a:rPr lang="en-US" i="1" dirty="0">
                <a:latin typeface="Tahoma" pitchFamily="34" charset="0"/>
              </a:rPr>
              <a:t>t =</a:t>
            </a:r>
            <a:r>
              <a:rPr lang="en-US" i="1" dirty="0" err="1">
                <a:latin typeface="Tahoma" pitchFamily="34" charset="0"/>
              </a:rPr>
              <a:t>sim</a:t>
            </a:r>
            <a:r>
              <a:rPr lang="en-US" i="1" dirty="0">
                <a:latin typeface="Tahoma" pitchFamily="34" charset="0"/>
              </a:rPr>
              <a:t>(C</a:t>
            </a:r>
            <a:r>
              <a:rPr lang="en-US" i="1" baseline="-25000" dirty="0">
                <a:latin typeface="Tahoma" pitchFamily="34" charset="0"/>
              </a:rPr>
              <a:t>1</a:t>
            </a:r>
            <a:r>
              <a:rPr lang="en-US" i="1" dirty="0">
                <a:latin typeface="Tahoma" pitchFamily="34" charset="0"/>
              </a:rPr>
              <a:t>, C</a:t>
            </a:r>
            <a:r>
              <a:rPr lang="en-US" i="1" baseline="-25000" dirty="0">
                <a:latin typeface="Tahoma" pitchFamily="34" charset="0"/>
              </a:rPr>
              <a:t>2</a:t>
            </a:r>
            <a:r>
              <a:rPr lang="en-US" i="1" dirty="0">
                <a:latin typeface="Tahoma" pitchFamily="34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of two sets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066800" y="3444081"/>
            <a:ext cx="1238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Probability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of sharing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a bucket</a:t>
            </a: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5943600" y="577953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 flipV="1">
            <a:off x="1752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5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8" grpId="0" animBg="1"/>
      <p:bldP spid="66570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S-Curve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The S-curve is where the “magic” happens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979030" y="4724400"/>
            <a:ext cx="24160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Arial" pitchFamily="34" charset="0"/>
                <a:cs typeface="Arial" pitchFamily="34" charset="0"/>
              </a:rPr>
              <a:t>Similarity 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>
                <a:latin typeface="Arial" pitchFamily="34" charset="0"/>
                <a:cs typeface="Arial" pitchFamily="34" charset="0"/>
              </a:rPr>
              <a:t> of two sets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 rot="16200000">
            <a:off x="-643627" y="3258512"/>
            <a:ext cx="24389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>
                <a:latin typeface="Arial" pitchFamily="34" charset="0"/>
                <a:cs typeface="Arial" pitchFamily="34" charset="0"/>
              </a:rPr>
              <a:t>Probability of sharing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≥ 1</a:t>
            </a:r>
            <a:r>
              <a:rPr lang="en-US" dirty="0">
                <a:latin typeface="Arial" pitchFamily="34" charset="0"/>
                <a:cs typeface="Arial" pitchFamily="34" charset="0"/>
              </a:rPr>
              <a:t> bucket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62284" y="2437606"/>
            <a:ext cx="2678906" cy="2210594"/>
            <a:chOff x="1676400" y="1995487"/>
            <a:chExt cx="4267200" cy="358140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676400" y="1995487"/>
              <a:ext cx="4267200" cy="3581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 flipV="1">
              <a:off x="1676400" y="1995487"/>
              <a:ext cx="4267200" cy="3581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862284" y="2437606"/>
            <a:ext cx="184698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Remember:</a:t>
            </a:r>
          </a:p>
          <a:p>
            <a:pPr eaLnBrk="0" hangingPunct="0"/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Probability of</a:t>
            </a:r>
          </a:p>
          <a:p>
            <a:pPr eaLnBrk="0" hangingPunct="0"/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equal hash-values</a:t>
            </a:r>
          </a:p>
          <a:p>
            <a:pPr eaLnBrk="0" hangingPunct="0"/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= similarity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5269" y="5086290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This is what 1 hash-code gives you</a:t>
            </a:r>
          </a:p>
          <a:p>
            <a:pPr algn="ctr"/>
            <a:r>
              <a:rPr lang="en-US" b="1" dirty="0" err="1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Pr</a:t>
            </a:r>
            <a:r>
              <a:rPr lang="en-US" b="1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b="1" i="1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baseline="-25000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en-US" b="1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(C</a:t>
            </a:r>
            <a:r>
              <a:rPr lang="en-US" b="1" baseline="-25000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b="1" i="1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baseline="-25000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en-US" b="1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(C</a:t>
            </a:r>
            <a:r>
              <a:rPr lang="en-US" b="1" baseline="-25000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)] = </a:t>
            </a:r>
            <a:r>
              <a:rPr lang="en-US" b="1" dirty="0" err="1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b="1" i="1" dirty="0" err="1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en-US" b="1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(D</a:t>
            </a:r>
            <a:r>
              <a:rPr lang="en-US" b="1" baseline="-25000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, D</a:t>
            </a:r>
            <a:r>
              <a:rPr lang="en-US" b="1" baseline="-25000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>
                <a:solidFill>
                  <a:srgbClr val="D60093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477153" y="2450069"/>
            <a:ext cx="3210153" cy="2197580"/>
            <a:chOff x="4724400" y="1981200"/>
            <a:chExt cx="4730752" cy="3581400"/>
          </a:xfrm>
        </p:grpSpPr>
        <p:sp>
          <p:nvSpPr>
            <p:cNvPr id="33" name="Rectangle 3"/>
            <p:cNvSpPr>
              <a:spLocks noChangeArrowheads="1"/>
            </p:cNvSpPr>
            <p:nvPr/>
          </p:nvSpPr>
          <p:spPr bwMode="auto">
            <a:xfrm>
              <a:off x="4724400" y="1981200"/>
              <a:ext cx="4267200" cy="3581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8"/>
            <p:cNvSpPr>
              <a:spLocks noChangeShapeType="1"/>
            </p:cNvSpPr>
            <p:nvPr/>
          </p:nvSpPr>
          <p:spPr bwMode="auto">
            <a:xfrm>
              <a:off x="4724400" y="5562600"/>
              <a:ext cx="21336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0"/>
            <p:cNvSpPr>
              <a:spLocks noChangeShapeType="1"/>
            </p:cNvSpPr>
            <p:nvPr/>
          </p:nvSpPr>
          <p:spPr bwMode="auto">
            <a:xfrm flipV="1">
              <a:off x="6858000" y="1981200"/>
              <a:ext cx="0" cy="3581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1"/>
            <p:cNvSpPr>
              <a:spLocks noChangeShapeType="1"/>
            </p:cNvSpPr>
            <p:nvPr/>
          </p:nvSpPr>
          <p:spPr bwMode="auto">
            <a:xfrm>
              <a:off x="6858000" y="1981200"/>
              <a:ext cx="21336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" name="Group 12"/>
            <p:cNvGrpSpPr>
              <a:grpSpLocks/>
            </p:cNvGrpSpPr>
            <p:nvPr/>
          </p:nvGrpSpPr>
          <p:grpSpPr bwMode="auto">
            <a:xfrm>
              <a:off x="4727575" y="4013199"/>
              <a:ext cx="1838326" cy="1549400"/>
              <a:chOff x="1490" y="2432"/>
              <a:chExt cx="1158" cy="976"/>
            </a:xfrm>
          </p:grpSpPr>
          <p:sp>
            <p:nvSpPr>
              <p:cNvPr id="42" name="Text Box 13"/>
              <p:cNvSpPr txBox="1">
                <a:spLocks noChangeArrowheads="1"/>
              </p:cNvSpPr>
              <p:nvPr/>
            </p:nvSpPr>
            <p:spPr bwMode="auto">
              <a:xfrm>
                <a:off x="1490" y="2432"/>
                <a:ext cx="1158" cy="6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Tahoma" pitchFamily="34" charset="0"/>
                  </a:rPr>
                  <a:t>No chance</a:t>
                </a:r>
              </a:p>
              <a:p>
                <a:pPr algn="ctr" eaLnBrk="0" hangingPunct="0"/>
                <a:r>
                  <a:rPr lang="en-US" dirty="0">
                    <a:latin typeface="Tahoma" pitchFamily="34" charset="0"/>
                  </a:rPr>
                  <a:t>if </a:t>
                </a:r>
                <a:r>
                  <a:rPr lang="en-US" i="1" dirty="0">
                    <a:latin typeface="Tahoma" pitchFamily="34" charset="0"/>
                  </a:rPr>
                  <a:t>t&lt;s</a:t>
                </a:r>
              </a:p>
            </p:txBody>
          </p:sp>
          <p:sp>
            <p:nvSpPr>
              <p:cNvPr id="43" name="Line 14"/>
              <p:cNvSpPr>
                <a:spLocks noChangeShapeType="1"/>
              </p:cNvSpPr>
              <p:nvPr/>
            </p:nvSpPr>
            <p:spPr bwMode="auto">
              <a:xfrm>
                <a:off x="2160" y="3072"/>
                <a:ext cx="24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15"/>
            <p:cNvGrpSpPr>
              <a:grpSpLocks/>
            </p:cNvGrpSpPr>
            <p:nvPr/>
          </p:nvGrpSpPr>
          <p:grpSpPr bwMode="auto">
            <a:xfrm>
              <a:off x="6969126" y="2085975"/>
              <a:ext cx="2486026" cy="1697038"/>
              <a:chOff x="2902" y="1218"/>
              <a:chExt cx="1566" cy="1069"/>
            </a:xfrm>
          </p:grpSpPr>
          <p:sp>
            <p:nvSpPr>
              <p:cNvPr id="40" name="Text Box 16"/>
              <p:cNvSpPr txBox="1">
                <a:spLocks noChangeArrowheads="1"/>
              </p:cNvSpPr>
              <p:nvPr/>
            </p:nvSpPr>
            <p:spPr bwMode="auto">
              <a:xfrm>
                <a:off x="2902" y="1623"/>
                <a:ext cx="1566" cy="6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Tahoma" pitchFamily="34" charset="0"/>
                  </a:rPr>
                  <a:t>Probability=1 if </a:t>
                </a:r>
                <a:r>
                  <a:rPr lang="en-US" i="1" dirty="0">
                    <a:latin typeface="Tahoma" pitchFamily="34" charset="0"/>
                  </a:rPr>
                  <a:t>t&gt;s</a:t>
                </a:r>
              </a:p>
            </p:txBody>
          </p:sp>
          <p:sp>
            <p:nvSpPr>
              <p:cNvPr id="41" name="Line 17"/>
              <p:cNvSpPr>
                <a:spLocks noChangeShapeType="1"/>
              </p:cNvSpPr>
              <p:nvPr/>
            </p:nvSpPr>
            <p:spPr bwMode="auto">
              <a:xfrm flipV="1">
                <a:off x="3408" y="1218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5334000" y="5086290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This is what we want!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3810000" y="3703149"/>
            <a:ext cx="1447800" cy="868851"/>
          </a:xfrm>
          <a:prstGeom prst="rightArrow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874713" y="5486400"/>
            <a:ext cx="4232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How to get a step-function?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By choosing </a:t>
            </a:r>
            <a:r>
              <a:rPr lang="en-US" sz="2400" b="1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sz="2400" b="1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!</a:t>
            </a:r>
          </a:p>
        </p:txBody>
      </p:sp>
      <p:sp>
        <p:nvSpPr>
          <p:cNvPr id="29" name="Rectangle 28"/>
          <p:cNvSpPr/>
          <p:nvPr/>
        </p:nvSpPr>
        <p:spPr>
          <a:xfrm rot="16200000">
            <a:off x="6115558" y="2948797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Threshold 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87263" y="4696577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Arial" pitchFamily="34" charset="0"/>
                <a:cs typeface="Arial" pitchFamily="34" charset="0"/>
              </a:rPr>
              <a:t>Similarity 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t</a:t>
            </a:r>
            <a:r>
              <a:rPr lang="en-US" dirty="0">
                <a:latin typeface="Arial" pitchFamily="34" charset="0"/>
                <a:cs typeface="Arial" pitchFamily="34" charset="0"/>
              </a:rPr>
              <a:t> of two sets</a:t>
            </a:r>
          </a:p>
        </p:txBody>
      </p:sp>
    </p:spTree>
    <p:extLst>
      <p:ext uri="{BB962C8B-B14F-4D97-AF65-F5344CB8AC3E}">
        <p14:creationId xmlns:p14="http://schemas.microsoft.com/office/powerpoint/2010/main" val="1117489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</a:t>
            </a:r>
            <a:r>
              <a:rPr lang="en-US" dirty="0"/>
              <a:t> bands, </a:t>
            </a:r>
            <a:r>
              <a:rPr lang="en-US" i="1" dirty="0"/>
              <a:t>r</a:t>
            </a:r>
            <a:r>
              <a:rPr lang="en-US" dirty="0"/>
              <a:t> rows/band</a:t>
            </a:r>
            <a:endParaRPr lang="en-US" i="1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 have similarity </a:t>
            </a:r>
            <a:r>
              <a:rPr lang="en-US" b="1" i="1" dirty="0">
                <a:solidFill>
                  <a:srgbClr val="FF0066"/>
                </a:solidFill>
              </a:rPr>
              <a:t>t</a:t>
            </a:r>
          </a:p>
          <a:p>
            <a:r>
              <a:rPr lang="en-US" dirty="0"/>
              <a:t>Pick any band (</a:t>
            </a:r>
            <a:r>
              <a:rPr lang="en-US" b="1" i="1" dirty="0">
                <a:solidFill>
                  <a:srgbClr val="FF0066"/>
                </a:solidFill>
              </a:rPr>
              <a:t>r</a:t>
            </a:r>
            <a:r>
              <a:rPr lang="en-US" dirty="0"/>
              <a:t> rows)</a:t>
            </a:r>
          </a:p>
          <a:p>
            <a:pPr lvl="1"/>
            <a:r>
              <a:rPr lang="en-US" dirty="0"/>
              <a:t>Prob. that all rows in band equal =</a:t>
            </a:r>
            <a:r>
              <a:rPr lang="en-US" b="1" dirty="0"/>
              <a:t> </a:t>
            </a:r>
            <a:r>
              <a:rPr lang="en-US" b="1" i="1" dirty="0" err="1">
                <a:solidFill>
                  <a:srgbClr val="FF0066"/>
                </a:solidFill>
              </a:rPr>
              <a:t>t</a:t>
            </a:r>
            <a:r>
              <a:rPr lang="en-US" b="1" i="1" baseline="30000" dirty="0" err="1">
                <a:solidFill>
                  <a:srgbClr val="FF0066"/>
                </a:solidFill>
              </a:rPr>
              <a:t>r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Prob. that some row in band unequal = </a:t>
            </a:r>
            <a:r>
              <a:rPr lang="en-US" b="1" dirty="0">
                <a:solidFill>
                  <a:srgbClr val="FF0066"/>
                </a:solidFill>
              </a:rPr>
              <a:t>1 - </a:t>
            </a:r>
            <a:r>
              <a:rPr lang="en-US" b="1" i="1" dirty="0" err="1">
                <a:solidFill>
                  <a:srgbClr val="FF0066"/>
                </a:solidFill>
              </a:rPr>
              <a:t>t</a:t>
            </a:r>
            <a:r>
              <a:rPr lang="en-US" b="1" i="1" baseline="30000" dirty="0" err="1">
                <a:solidFill>
                  <a:srgbClr val="FF0066"/>
                </a:solidFill>
              </a:rPr>
              <a:t>r</a:t>
            </a:r>
            <a:r>
              <a:rPr lang="en-US" b="1" dirty="0"/>
              <a:t> </a:t>
            </a:r>
          </a:p>
          <a:p>
            <a:pPr lvl="8"/>
            <a:endParaRPr lang="en-US" dirty="0"/>
          </a:p>
          <a:p>
            <a:r>
              <a:rPr lang="en-US" dirty="0"/>
              <a:t>Prob. that no band identical  = </a:t>
            </a:r>
            <a:r>
              <a:rPr lang="en-US" b="1" dirty="0">
                <a:solidFill>
                  <a:srgbClr val="FF0066"/>
                </a:solidFill>
              </a:rPr>
              <a:t>(1 - </a:t>
            </a:r>
            <a:r>
              <a:rPr lang="en-US" b="1" i="1" dirty="0" err="1">
                <a:solidFill>
                  <a:srgbClr val="FF0066"/>
                </a:solidFill>
              </a:rPr>
              <a:t>t</a:t>
            </a:r>
            <a:r>
              <a:rPr lang="en-US" b="1" i="1" baseline="30000" dirty="0" err="1">
                <a:solidFill>
                  <a:srgbClr val="FF0066"/>
                </a:solidFill>
              </a:rPr>
              <a:t>r</a:t>
            </a:r>
            <a:r>
              <a:rPr lang="en-US" b="1" dirty="0">
                <a:solidFill>
                  <a:srgbClr val="FF0066"/>
                </a:solidFill>
              </a:rPr>
              <a:t>)</a:t>
            </a:r>
            <a:r>
              <a:rPr lang="en-US" b="1" i="1" baseline="30000" dirty="0">
                <a:solidFill>
                  <a:srgbClr val="FF0066"/>
                </a:solidFill>
              </a:rPr>
              <a:t>b</a:t>
            </a:r>
          </a:p>
          <a:p>
            <a:pPr lvl="8"/>
            <a:endParaRPr lang="en-US" i="1" baseline="30000" dirty="0">
              <a:solidFill>
                <a:srgbClr val="FF0066"/>
              </a:solidFill>
            </a:endParaRPr>
          </a:p>
          <a:p>
            <a:r>
              <a:rPr lang="en-US" dirty="0"/>
              <a:t>Prob. that at least 1 band identical =                  </a:t>
            </a:r>
            <a:r>
              <a:rPr lang="en-US" b="1" dirty="0"/>
              <a:t>			</a:t>
            </a:r>
            <a:r>
              <a:rPr lang="en-US" b="1" dirty="0">
                <a:solidFill>
                  <a:srgbClr val="FF0066"/>
                </a:solidFill>
              </a:rPr>
              <a:t>1 - (1 - </a:t>
            </a:r>
            <a:r>
              <a:rPr lang="en-US" b="1" i="1" dirty="0" err="1">
                <a:solidFill>
                  <a:srgbClr val="FF0066"/>
                </a:solidFill>
              </a:rPr>
              <a:t>t</a:t>
            </a:r>
            <a:r>
              <a:rPr lang="en-US" b="1" i="1" baseline="30000" dirty="0" err="1">
                <a:solidFill>
                  <a:srgbClr val="FF0066"/>
                </a:solidFill>
              </a:rPr>
              <a:t>r</a:t>
            </a:r>
            <a:r>
              <a:rPr lang="en-US" b="1" dirty="0">
                <a:solidFill>
                  <a:srgbClr val="FF0066"/>
                </a:solidFill>
              </a:rPr>
              <a:t>)</a:t>
            </a:r>
            <a:r>
              <a:rPr lang="en-US" b="1" i="1" baseline="30000" dirty="0">
                <a:solidFill>
                  <a:srgbClr val="FF0066"/>
                </a:solidFill>
              </a:rPr>
              <a:t>b</a:t>
            </a:r>
            <a:endParaRPr lang="en-US" b="1" dirty="0">
              <a:solidFill>
                <a:srgbClr val="FF0066"/>
              </a:solidFill>
            </a:endParaRPr>
          </a:p>
          <a:p>
            <a:pPr lvl="1"/>
            <a:endParaRPr lang="en-US" i="1" baseline="300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7476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i="1" dirty="0"/>
              <a:t>b</a:t>
            </a:r>
            <a:r>
              <a:rPr lang="en-US" dirty="0"/>
              <a:t>  Bands of </a:t>
            </a:r>
            <a:r>
              <a:rPr lang="en-US" i="1" dirty="0"/>
              <a:t>r</a:t>
            </a:r>
            <a:r>
              <a:rPr lang="en-US" dirty="0"/>
              <a:t>  Rows Gives You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362200" y="1828800"/>
            <a:ext cx="4267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 flipV="1">
            <a:off x="2362200" y="5334000"/>
            <a:ext cx="20574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Freeform 10"/>
          <p:cNvSpPr>
            <a:spLocks/>
          </p:cNvSpPr>
          <p:nvPr/>
        </p:nvSpPr>
        <p:spPr bwMode="auto">
          <a:xfrm>
            <a:off x="4419600" y="5105400"/>
            <a:ext cx="88900" cy="228600"/>
          </a:xfrm>
          <a:custGeom>
            <a:avLst/>
            <a:gdLst>
              <a:gd name="T0" fmla="*/ 0 w 56"/>
              <a:gd name="T1" fmla="*/ 144 h 144"/>
              <a:gd name="T2" fmla="*/ 48 w 56"/>
              <a:gd name="T3" fmla="*/ 96 h 144"/>
              <a:gd name="T4" fmla="*/ 48 w 56"/>
              <a:gd name="T5" fmla="*/ 0 h 144"/>
              <a:gd name="T6" fmla="*/ 0 60000 65536"/>
              <a:gd name="T7" fmla="*/ 0 60000 65536"/>
              <a:gd name="T8" fmla="*/ 0 60000 65536"/>
              <a:gd name="T9" fmla="*/ 0 w 56"/>
              <a:gd name="T10" fmla="*/ 0 h 144"/>
              <a:gd name="T11" fmla="*/ 56 w 56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144">
                <a:moveTo>
                  <a:pt x="0" y="144"/>
                </a:moveTo>
                <a:cubicBezTo>
                  <a:pt x="20" y="132"/>
                  <a:pt x="40" y="120"/>
                  <a:pt x="48" y="96"/>
                </a:cubicBezTo>
                <a:cubicBezTo>
                  <a:pt x="56" y="72"/>
                  <a:pt x="52" y="36"/>
                  <a:pt x="48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V="1">
            <a:off x="4495800" y="2057400"/>
            <a:ext cx="76200" cy="3048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Freeform 12"/>
          <p:cNvSpPr>
            <a:spLocks/>
          </p:cNvSpPr>
          <p:nvPr/>
        </p:nvSpPr>
        <p:spPr bwMode="auto">
          <a:xfrm>
            <a:off x="4572000" y="1879600"/>
            <a:ext cx="152400" cy="177800"/>
          </a:xfrm>
          <a:custGeom>
            <a:avLst/>
            <a:gdLst>
              <a:gd name="T0" fmla="*/ 0 w 96"/>
              <a:gd name="T1" fmla="*/ 112 h 112"/>
              <a:gd name="T2" fmla="*/ 48 w 96"/>
              <a:gd name="T3" fmla="*/ 16 h 112"/>
              <a:gd name="T4" fmla="*/ 96 w 96"/>
              <a:gd name="T5" fmla="*/ 16 h 112"/>
              <a:gd name="T6" fmla="*/ 0 60000 65536"/>
              <a:gd name="T7" fmla="*/ 0 60000 65536"/>
              <a:gd name="T8" fmla="*/ 0 60000 65536"/>
              <a:gd name="T9" fmla="*/ 0 w 96"/>
              <a:gd name="T10" fmla="*/ 0 h 112"/>
              <a:gd name="T11" fmla="*/ 96 w 96"/>
              <a:gd name="T12" fmla="*/ 112 h 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" h="112">
                <a:moveTo>
                  <a:pt x="0" y="112"/>
                </a:moveTo>
                <a:cubicBezTo>
                  <a:pt x="16" y="72"/>
                  <a:pt x="32" y="32"/>
                  <a:pt x="48" y="16"/>
                </a:cubicBezTo>
                <a:cubicBezTo>
                  <a:pt x="64" y="0"/>
                  <a:pt x="80" y="8"/>
                  <a:pt x="96" y="16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 flipV="1">
            <a:off x="4724400" y="1828800"/>
            <a:ext cx="19050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740650" y="3409952"/>
            <a:ext cx="1327150" cy="2228851"/>
            <a:chOff x="4866" y="2169"/>
            <a:chExt cx="836" cy="1404"/>
          </a:xfrm>
        </p:grpSpPr>
        <p:sp>
          <p:nvSpPr>
            <p:cNvPr id="21535" name="Text Box 15"/>
            <p:cNvSpPr txBox="1">
              <a:spLocks noChangeArrowheads="1"/>
            </p:cNvSpPr>
            <p:nvPr/>
          </p:nvSpPr>
          <p:spPr bwMode="auto">
            <a:xfrm>
              <a:off x="4866" y="2169"/>
              <a:ext cx="34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i="1" dirty="0">
                  <a:latin typeface="Tahoma" pitchFamily="34" charset="0"/>
                </a:rPr>
                <a:t>t</a:t>
              </a:r>
              <a:r>
                <a:rPr lang="en-US" sz="2400" b="1" dirty="0">
                  <a:latin typeface="Tahoma" pitchFamily="34" charset="0"/>
                </a:rPr>
                <a:t> </a:t>
              </a:r>
              <a:r>
                <a:rPr lang="en-US" sz="2400" b="1" i="1" baseline="30000" dirty="0">
                  <a:latin typeface="Tahoma" pitchFamily="34" charset="0"/>
                </a:rPr>
                <a:t>r </a:t>
              </a:r>
            </a:p>
          </p:txBody>
        </p:sp>
        <p:sp>
          <p:nvSpPr>
            <p:cNvPr id="21536" name="Text Box 16"/>
            <p:cNvSpPr txBox="1">
              <a:spLocks noChangeArrowheads="1"/>
            </p:cNvSpPr>
            <p:nvPr/>
          </p:nvSpPr>
          <p:spPr bwMode="auto">
            <a:xfrm>
              <a:off x="4980" y="2996"/>
              <a:ext cx="722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All rows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of a band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are equal</a:t>
              </a:r>
            </a:p>
          </p:txBody>
        </p:sp>
        <p:sp>
          <p:nvSpPr>
            <p:cNvPr id="21537" name="Line 17"/>
            <p:cNvSpPr>
              <a:spLocks noChangeShapeType="1"/>
            </p:cNvSpPr>
            <p:nvPr/>
          </p:nvSpPr>
          <p:spPr bwMode="auto">
            <a:xfrm flipH="1" flipV="1">
              <a:off x="4992" y="2425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6613527" y="3398838"/>
            <a:ext cx="1308101" cy="2425700"/>
            <a:chOff x="4166" y="2141"/>
            <a:chExt cx="824" cy="1528"/>
          </a:xfrm>
        </p:grpSpPr>
        <p:sp>
          <p:nvSpPr>
            <p:cNvPr id="21532" name="Text Box 19"/>
            <p:cNvSpPr txBox="1">
              <a:spLocks noChangeArrowheads="1"/>
            </p:cNvSpPr>
            <p:nvPr/>
          </p:nvSpPr>
          <p:spPr bwMode="auto">
            <a:xfrm>
              <a:off x="4610" y="2141"/>
              <a:ext cx="38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1 -</a:t>
              </a:r>
            </a:p>
          </p:txBody>
        </p:sp>
        <p:sp>
          <p:nvSpPr>
            <p:cNvPr id="21533" name="Text Box 20"/>
            <p:cNvSpPr txBox="1">
              <a:spLocks noChangeArrowheads="1"/>
            </p:cNvSpPr>
            <p:nvPr/>
          </p:nvSpPr>
          <p:spPr bwMode="auto">
            <a:xfrm>
              <a:off x="4166" y="3092"/>
              <a:ext cx="753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Some row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of a band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unequal</a:t>
              </a:r>
            </a:p>
          </p:txBody>
        </p:sp>
        <p:sp>
          <p:nvSpPr>
            <p:cNvPr id="21534" name="Line 21"/>
            <p:cNvSpPr>
              <a:spLocks noChangeShapeType="1"/>
            </p:cNvSpPr>
            <p:nvPr/>
          </p:nvSpPr>
          <p:spPr bwMode="auto">
            <a:xfrm flipV="1">
              <a:off x="4512" y="2421"/>
              <a:ext cx="336" cy="6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7223125" y="1752600"/>
            <a:ext cx="1812925" cy="2095501"/>
            <a:chOff x="4550" y="1104"/>
            <a:chExt cx="1142" cy="1320"/>
          </a:xfrm>
        </p:grpSpPr>
        <p:sp>
          <p:nvSpPr>
            <p:cNvPr id="21528" name="Text Box 23"/>
            <p:cNvSpPr txBox="1">
              <a:spLocks noChangeArrowheads="1"/>
            </p:cNvSpPr>
            <p:nvPr/>
          </p:nvSpPr>
          <p:spPr bwMode="auto">
            <a:xfrm>
              <a:off x="4550" y="2133"/>
              <a:ext cx="2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(</a:t>
              </a:r>
            </a:p>
          </p:txBody>
        </p:sp>
        <p:sp>
          <p:nvSpPr>
            <p:cNvPr id="21529" name="Text Box 24"/>
            <p:cNvSpPr txBox="1">
              <a:spLocks noChangeArrowheads="1"/>
            </p:cNvSpPr>
            <p:nvPr/>
          </p:nvSpPr>
          <p:spPr bwMode="auto">
            <a:xfrm>
              <a:off x="5078" y="2133"/>
              <a:ext cx="32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)</a:t>
              </a:r>
              <a:r>
                <a:rPr lang="en-US" sz="2400" b="1" i="1" baseline="30000" dirty="0">
                  <a:latin typeface="Tahoma" pitchFamily="34" charset="0"/>
                </a:rPr>
                <a:t>b </a:t>
              </a:r>
            </a:p>
          </p:txBody>
        </p:sp>
        <p:sp>
          <p:nvSpPr>
            <p:cNvPr id="21530" name="Text Box 25"/>
            <p:cNvSpPr txBox="1">
              <a:spLocks noChangeArrowheads="1"/>
            </p:cNvSpPr>
            <p:nvPr/>
          </p:nvSpPr>
          <p:spPr bwMode="auto">
            <a:xfrm>
              <a:off x="4977" y="1104"/>
              <a:ext cx="715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 dirty="0">
                <a:solidFill>
                  <a:srgbClr val="008000"/>
                </a:solidFill>
                <a:latin typeface="Tahoma" pitchFamily="34" charset="0"/>
              </a:endParaRP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No bands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identical</a:t>
              </a:r>
            </a:p>
          </p:txBody>
        </p:sp>
        <p:sp>
          <p:nvSpPr>
            <p:cNvPr id="21531" name="Line 26"/>
            <p:cNvSpPr>
              <a:spLocks noChangeShapeType="1"/>
            </p:cNvSpPr>
            <p:nvPr/>
          </p:nvSpPr>
          <p:spPr bwMode="auto">
            <a:xfrm flipH="1">
              <a:off x="5228" y="1680"/>
              <a:ext cx="52" cy="4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6705600" y="1903413"/>
            <a:ext cx="1128713" cy="1955801"/>
            <a:chOff x="4214" y="1171"/>
            <a:chExt cx="711" cy="1232"/>
          </a:xfrm>
        </p:grpSpPr>
        <p:sp>
          <p:nvSpPr>
            <p:cNvPr id="21525" name="Text Box 28"/>
            <p:cNvSpPr txBox="1">
              <a:spLocks noChangeArrowheads="1"/>
            </p:cNvSpPr>
            <p:nvPr/>
          </p:nvSpPr>
          <p:spPr bwMode="auto">
            <a:xfrm>
              <a:off x="4272" y="2112"/>
              <a:ext cx="38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Tahoma" pitchFamily="34" charset="0"/>
                </a:rPr>
                <a:t>1 -</a:t>
              </a:r>
            </a:p>
          </p:txBody>
        </p:sp>
        <p:sp>
          <p:nvSpPr>
            <p:cNvPr id="21526" name="Text Box 29"/>
            <p:cNvSpPr txBox="1">
              <a:spLocks noChangeArrowheads="1"/>
            </p:cNvSpPr>
            <p:nvPr/>
          </p:nvSpPr>
          <p:spPr bwMode="auto">
            <a:xfrm>
              <a:off x="4214" y="1171"/>
              <a:ext cx="711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At least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one band</a:t>
              </a:r>
            </a:p>
            <a:p>
              <a:pPr eaLnBrk="0" hangingPunct="0"/>
              <a:r>
                <a:rPr lang="en-US" dirty="0">
                  <a:solidFill>
                    <a:srgbClr val="008000"/>
                  </a:solidFill>
                  <a:latin typeface="Tahoma" pitchFamily="34" charset="0"/>
                </a:rPr>
                <a:t>identical</a:t>
              </a:r>
            </a:p>
          </p:txBody>
        </p:sp>
        <p:sp>
          <p:nvSpPr>
            <p:cNvPr id="21527" name="Line 30"/>
            <p:cNvSpPr>
              <a:spLocks noChangeShapeType="1"/>
            </p:cNvSpPr>
            <p:nvPr/>
          </p:nvSpPr>
          <p:spPr bwMode="auto">
            <a:xfrm>
              <a:off x="4483" y="1728"/>
              <a:ext cx="105" cy="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4495800" y="3429000"/>
            <a:ext cx="2065338" cy="762000"/>
            <a:chOff x="2832" y="2160"/>
            <a:chExt cx="1301" cy="480"/>
          </a:xfrm>
        </p:grpSpPr>
        <p:sp>
          <p:nvSpPr>
            <p:cNvPr id="21523" name="Text Box 32"/>
            <p:cNvSpPr txBox="1">
              <a:spLocks noChangeArrowheads="1"/>
            </p:cNvSpPr>
            <p:nvPr/>
          </p:nvSpPr>
          <p:spPr bwMode="auto">
            <a:xfrm>
              <a:off x="3024" y="2160"/>
              <a:ext cx="110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latin typeface="Tahoma" pitchFamily="34" charset="0"/>
                </a:rPr>
                <a:t>s ~ (1/b)</a:t>
              </a:r>
              <a:r>
                <a:rPr lang="en-US" sz="2400" baseline="30000" dirty="0">
                  <a:latin typeface="Tahoma" pitchFamily="34" charset="0"/>
                </a:rPr>
                <a:t>1/r </a:t>
              </a:r>
            </a:p>
          </p:txBody>
        </p:sp>
        <p:sp>
          <p:nvSpPr>
            <p:cNvPr id="21524" name="Line 33"/>
            <p:cNvSpPr>
              <a:spLocks noChangeShapeType="1"/>
            </p:cNvSpPr>
            <p:nvPr/>
          </p:nvSpPr>
          <p:spPr bwMode="auto">
            <a:xfrm flipH="1">
              <a:off x="2832" y="2496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1678584" y="5562600"/>
            <a:ext cx="4341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      Similarity </a:t>
            </a:r>
            <a:r>
              <a:rPr lang="en-US" i="1" dirty="0">
                <a:latin typeface="Tahoma" pitchFamily="34" charset="0"/>
              </a:rPr>
              <a:t>t=</a:t>
            </a:r>
            <a:r>
              <a:rPr lang="en-US" i="1" dirty="0" err="1">
                <a:latin typeface="Tahoma" pitchFamily="34" charset="0"/>
              </a:rPr>
              <a:t>sim</a:t>
            </a:r>
            <a:r>
              <a:rPr lang="en-US" i="1" dirty="0">
                <a:latin typeface="Tahoma" pitchFamily="34" charset="0"/>
              </a:rPr>
              <a:t>(C</a:t>
            </a:r>
            <a:r>
              <a:rPr lang="en-US" i="1" baseline="-25000" dirty="0">
                <a:latin typeface="Tahoma" pitchFamily="34" charset="0"/>
              </a:rPr>
              <a:t>1</a:t>
            </a:r>
            <a:r>
              <a:rPr lang="en-US" i="1" dirty="0">
                <a:latin typeface="Tahoma" pitchFamily="34" charset="0"/>
              </a:rPr>
              <a:t>, C</a:t>
            </a:r>
            <a:r>
              <a:rPr lang="en-US" i="1" baseline="-25000" dirty="0">
                <a:latin typeface="Tahoma" pitchFamily="34" charset="0"/>
              </a:rPr>
              <a:t>2</a:t>
            </a:r>
            <a:r>
              <a:rPr lang="en-US" i="1" dirty="0">
                <a:latin typeface="Tahoma" pitchFamily="34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 of two sets</a:t>
            </a: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1066800" y="3444081"/>
            <a:ext cx="1238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Probability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of sharing</a:t>
            </a:r>
          </a:p>
          <a:p>
            <a:pPr algn="ctr" eaLnBrk="0" hangingPunct="0"/>
            <a:r>
              <a:rPr lang="en-US" dirty="0">
                <a:solidFill>
                  <a:srgbClr val="008000"/>
                </a:solidFill>
                <a:latin typeface="Tahoma" pitchFamily="34" charset="0"/>
              </a:rPr>
              <a:t>a bucket</a:t>
            </a:r>
          </a:p>
        </p:txBody>
      </p:sp>
      <p:sp>
        <p:nvSpPr>
          <p:cNvPr id="40" name="Line 6"/>
          <p:cNvSpPr>
            <a:spLocks noChangeShapeType="1"/>
          </p:cNvSpPr>
          <p:nvPr/>
        </p:nvSpPr>
        <p:spPr bwMode="auto">
          <a:xfrm>
            <a:off x="5943600" y="5779532"/>
            <a:ext cx="566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7"/>
          <p:cNvSpPr>
            <a:spLocks noChangeShapeType="1"/>
          </p:cNvSpPr>
          <p:nvPr/>
        </p:nvSpPr>
        <p:spPr bwMode="auto">
          <a:xfrm flipV="1">
            <a:off x="17526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632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4" name="VisuallySimilar_V2_Edit.mp4" descr="VisuallySimilar_V2_Edit.mp4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267" y="1371600"/>
            <a:ext cx="8398933" cy="47244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Application: Visual Search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4" fill="hold"/>
                                        <p:tgtEl>
                                          <p:spTgt spid="30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1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b</a:t>
            </a:r>
            <a:r>
              <a:rPr lang="en-US" dirty="0"/>
              <a:t>  = 20; </a:t>
            </a:r>
            <a:r>
              <a:rPr lang="en-US" i="1" dirty="0"/>
              <a:t>r</a:t>
            </a:r>
            <a:r>
              <a:rPr lang="en-US" dirty="0"/>
              <a:t>  = 5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28650" y="1513654"/>
            <a:ext cx="7886700" cy="4351338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Similarity threshold s</a:t>
            </a:r>
          </a:p>
          <a:p>
            <a:r>
              <a:rPr lang="en-US" b="1" dirty="0">
                <a:solidFill>
                  <a:srgbClr val="D60093"/>
                </a:solidFill>
              </a:rPr>
              <a:t>Prob. that at least 1 band is identical:</a:t>
            </a:r>
          </a:p>
        </p:txBody>
      </p:sp>
      <p:graphicFrame>
        <p:nvGraphicFramePr>
          <p:cNvPr id="68611" name="Group 3"/>
          <p:cNvGraphicFramePr>
            <a:graphicFrameLocks noGrp="1"/>
          </p:cNvGraphicFramePr>
          <p:nvPr/>
        </p:nvGraphicFramePr>
        <p:xfrm>
          <a:off x="3124200" y="2484120"/>
          <a:ext cx="3124200" cy="414528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1-(1-s</a:t>
                      </a:r>
                      <a:r>
                        <a:rPr kumimoji="0" lang="en-US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r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r>
                        <a:rPr kumimoji="0" lang="en-US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.006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.047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.186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.470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.802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.975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.8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  .9996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37749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7D852EE-36D4-46B6-B8A7-AFE9828EA5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蓝色的区域和绿色的区域分别代表什么？当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MinHash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 signature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的长度固定式，变化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r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会使得这两个区域如何变化？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BD86D3A6-251E-45DF-AB2D-345BA259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2427288"/>
            <a:ext cx="3906650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3E23C4-FE23-43AD-9B81-CEE05E9D97DC}"/>
              </a:ext>
            </a:extLst>
          </p:cNvPr>
          <p:cNvCxnSpPr/>
          <p:nvPr/>
        </p:nvCxnSpPr>
        <p:spPr>
          <a:xfrm rot="5400000" flipH="1" flipV="1">
            <a:off x="2763252" y="4107700"/>
            <a:ext cx="2803360" cy="52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Freeform 18">
            <a:extLst>
              <a:ext uri="{FF2B5EF4-FFF2-40B4-BE49-F238E27FC236}">
                <a16:creationId xmlns:a16="http://schemas.microsoft.com/office/drawing/2014/main" id="{4AF9A16E-851F-4EAD-8158-BE3883862EED}"/>
              </a:ext>
            </a:extLst>
          </p:cNvPr>
          <p:cNvSpPr/>
          <p:nvPr/>
        </p:nvSpPr>
        <p:spPr>
          <a:xfrm>
            <a:off x="4193674" y="2718720"/>
            <a:ext cx="566821" cy="1053431"/>
          </a:xfrm>
          <a:custGeom>
            <a:avLst/>
            <a:gdLst>
              <a:gd name="connsiteX0" fmla="*/ 0 w 566821"/>
              <a:gd name="connsiteY0" fmla="*/ 1053431 h 1053431"/>
              <a:gd name="connsiteX1" fmla="*/ 32084 w 566821"/>
              <a:gd name="connsiteY1" fmla="*/ 0 h 1053431"/>
              <a:gd name="connsiteX2" fmla="*/ 566821 w 566821"/>
              <a:gd name="connsiteY2" fmla="*/ 0 h 1053431"/>
              <a:gd name="connsiteX3" fmla="*/ 422442 w 566821"/>
              <a:gd name="connsiteY3" fmla="*/ 96252 h 1053431"/>
              <a:gd name="connsiteX4" fmla="*/ 288758 w 566821"/>
              <a:gd name="connsiteY4" fmla="*/ 288757 h 1053431"/>
              <a:gd name="connsiteX5" fmla="*/ 165768 w 566821"/>
              <a:gd name="connsiteY5" fmla="*/ 572168 h 1053431"/>
              <a:gd name="connsiteX6" fmla="*/ 0 w 566821"/>
              <a:gd name="connsiteY6" fmla="*/ 1053431 h 105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821" h="1053431">
                <a:moveTo>
                  <a:pt x="0" y="1053431"/>
                </a:moveTo>
                <a:lnTo>
                  <a:pt x="32084" y="0"/>
                </a:lnTo>
                <a:lnTo>
                  <a:pt x="566821" y="0"/>
                </a:lnTo>
                <a:lnTo>
                  <a:pt x="422442" y="96252"/>
                </a:lnTo>
                <a:lnTo>
                  <a:pt x="288758" y="288757"/>
                </a:lnTo>
                <a:lnTo>
                  <a:pt x="165768" y="572168"/>
                </a:lnTo>
                <a:lnTo>
                  <a:pt x="0" y="10534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88E33294-EC05-46BE-BFC7-4A34C4995CDE}"/>
              </a:ext>
            </a:extLst>
          </p:cNvPr>
          <p:cNvSpPr/>
          <p:nvPr/>
        </p:nvSpPr>
        <p:spPr>
          <a:xfrm>
            <a:off x="3183021" y="3996741"/>
            <a:ext cx="973221" cy="1550736"/>
          </a:xfrm>
          <a:custGeom>
            <a:avLst/>
            <a:gdLst>
              <a:gd name="connsiteX0" fmla="*/ 973221 w 973221"/>
              <a:gd name="connsiteY0" fmla="*/ 0 h 1550736"/>
              <a:gd name="connsiteX1" fmla="*/ 941137 w 973221"/>
              <a:gd name="connsiteY1" fmla="*/ 1545389 h 1550736"/>
              <a:gd name="connsiteX2" fmla="*/ 0 w 973221"/>
              <a:gd name="connsiteY2" fmla="*/ 1550736 h 1550736"/>
              <a:gd name="connsiteX3" fmla="*/ 315495 w 973221"/>
              <a:gd name="connsiteY3" fmla="*/ 1374273 h 1550736"/>
              <a:gd name="connsiteX4" fmla="*/ 577516 w 973221"/>
              <a:gd name="connsiteY4" fmla="*/ 1016000 h 1550736"/>
              <a:gd name="connsiteX5" fmla="*/ 802105 w 973221"/>
              <a:gd name="connsiteY5" fmla="*/ 534736 h 1550736"/>
              <a:gd name="connsiteX6" fmla="*/ 973221 w 973221"/>
              <a:gd name="connsiteY6" fmla="*/ 0 h 155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221" h="1550736">
                <a:moveTo>
                  <a:pt x="973221" y="0"/>
                </a:moveTo>
                <a:lnTo>
                  <a:pt x="941137" y="1545389"/>
                </a:lnTo>
                <a:lnTo>
                  <a:pt x="0" y="1550736"/>
                </a:lnTo>
                <a:lnTo>
                  <a:pt x="315495" y="1374273"/>
                </a:lnTo>
                <a:lnTo>
                  <a:pt x="577516" y="1016000"/>
                </a:lnTo>
                <a:lnTo>
                  <a:pt x="802105" y="534736"/>
                </a:lnTo>
                <a:lnTo>
                  <a:pt x="9732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5B108D23-557E-4A4A-B1DC-B4AFC35CD2FD}"/>
              </a:ext>
            </a:extLst>
          </p:cNvPr>
          <p:cNvSpPr txBox="1"/>
          <p:nvPr/>
        </p:nvSpPr>
        <p:spPr>
          <a:xfrm>
            <a:off x="3505200" y="57912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4C0B5F13-6D54-4484-B953-5DABCA9EDE11}"/>
              </a:ext>
            </a:extLst>
          </p:cNvPr>
          <p:cNvSpPr txBox="1"/>
          <p:nvPr/>
        </p:nvSpPr>
        <p:spPr>
          <a:xfrm rot="16200000">
            <a:off x="784387" y="3940013"/>
            <a:ext cx="230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sharing a bucket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37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</a:t>
            </a:r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: The S-curve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371600"/>
          </a:xfrm>
        </p:spPr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Picking </a:t>
            </a:r>
            <a:r>
              <a:rPr lang="en-US" b="1" i="1" dirty="0">
                <a:solidFill>
                  <a:srgbClr val="D60093"/>
                </a:solidFill>
              </a:rPr>
              <a:t>r</a:t>
            </a:r>
            <a:r>
              <a:rPr lang="en-US" b="1" dirty="0">
                <a:solidFill>
                  <a:srgbClr val="D60093"/>
                </a:solidFill>
              </a:rPr>
              <a:t> and </a:t>
            </a:r>
            <a:r>
              <a:rPr lang="en-US" b="1" i="1" dirty="0">
                <a:solidFill>
                  <a:srgbClr val="D60093"/>
                </a:solidFill>
              </a:rPr>
              <a:t>b</a:t>
            </a:r>
            <a:r>
              <a:rPr lang="en-US" b="1" dirty="0">
                <a:solidFill>
                  <a:srgbClr val="D60093"/>
                </a:solidFill>
              </a:rPr>
              <a:t> to get the best S-curve</a:t>
            </a:r>
          </a:p>
          <a:p>
            <a:pPr lvl="1"/>
            <a:r>
              <a:rPr lang="en-US" dirty="0"/>
              <a:t>50 hash-functions (r=5, b=10)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427288"/>
            <a:ext cx="3906650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/>
          <p:cNvCxnSpPr/>
          <p:nvPr/>
        </p:nvCxnSpPr>
        <p:spPr>
          <a:xfrm rot="5400000" flipH="1" flipV="1">
            <a:off x="2763252" y="4107700"/>
            <a:ext cx="2803360" cy="52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4193674" y="2718720"/>
            <a:ext cx="566821" cy="1053431"/>
          </a:xfrm>
          <a:custGeom>
            <a:avLst/>
            <a:gdLst>
              <a:gd name="connsiteX0" fmla="*/ 0 w 566821"/>
              <a:gd name="connsiteY0" fmla="*/ 1053431 h 1053431"/>
              <a:gd name="connsiteX1" fmla="*/ 32084 w 566821"/>
              <a:gd name="connsiteY1" fmla="*/ 0 h 1053431"/>
              <a:gd name="connsiteX2" fmla="*/ 566821 w 566821"/>
              <a:gd name="connsiteY2" fmla="*/ 0 h 1053431"/>
              <a:gd name="connsiteX3" fmla="*/ 422442 w 566821"/>
              <a:gd name="connsiteY3" fmla="*/ 96252 h 1053431"/>
              <a:gd name="connsiteX4" fmla="*/ 288758 w 566821"/>
              <a:gd name="connsiteY4" fmla="*/ 288757 h 1053431"/>
              <a:gd name="connsiteX5" fmla="*/ 165768 w 566821"/>
              <a:gd name="connsiteY5" fmla="*/ 572168 h 1053431"/>
              <a:gd name="connsiteX6" fmla="*/ 0 w 566821"/>
              <a:gd name="connsiteY6" fmla="*/ 1053431 h 105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821" h="1053431">
                <a:moveTo>
                  <a:pt x="0" y="1053431"/>
                </a:moveTo>
                <a:lnTo>
                  <a:pt x="32084" y="0"/>
                </a:lnTo>
                <a:lnTo>
                  <a:pt x="566821" y="0"/>
                </a:lnTo>
                <a:lnTo>
                  <a:pt x="422442" y="96252"/>
                </a:lnTo>
                <a:lnTo>
                  <a:pt x="288758" y="288757"/>
                </a:lnTo>
                <a:lnTo>
                  <a:pt x="165768" y="572168"/>
                </a:lnTo>
                <a:lnTo>
                  <a:pt x="0" y="10534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183021" y="3996741"/>
            <a:ext cx="973221" cy="1550736"/>
          </a:xfrm>
          <a:custGeom>
            <a:avLst/>
            <a:gdLst>
              <a:gd name="connsiteX0" fmla="*/ 973221 w 973221"/>
              <a:gd name="connsiteY0" fmla="*/ 0 h 1550736"/>
              <a:gd name="connsiteX1" fmla="*/ 941137 w 973221"/>
              <a:gd name="connsiteY1" fmla="*/ 1545389 h 1550736"/>
              <a:gd name="connsiteX2" fmla="*/ 0 w 973221"/>
              <a:gd name="connsiteY2" fmla="*/ 1550736 h 1550736"/>
              <a:gd name="connsiteX3" fmla="*/ 315495 w 973221"/>
              <a:gd name="connsiteY3" fmla="*/ 1374273 h 1550736"/>
              <a:gd name="connsiteX4" fmla="*/ 577516 w 973221"/>
              <a:gd name="connsiteY4" fmla="*/ 1016000 h 1550736"/>
              <a:gd name="connsiteX5" fmla="*/ 802105 w 973221"/>
              <a:gd name="connsiteY5" fmla="*/ 534736 h 1550736"/>
              <a:gd name="connsiteX6" fmla="*/ 973221 w 973221"/>
              <a:gd name="connsiteY6" fmla="*/ 0 h 155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221" h="1550736">
                <a:moveTo>
                  <a:pt x="973221" y="0"/>
                </a:moveTo>
                <a:lnTo>
                  <a:pt x="941137" y="1545389"/>
                </a:lnTo>
                <a:lnTo>
                  <a:pt x="0" y="1550736"/>
                </a:lnTo>
                <a:lnTo>
                  <a:pt x="315495" y="1374273"/>
                </a:lnTo>
                <a:lnTo>
                  <a:pt x="577516" y="1016000"/>
                </a:lnTo>
                <a:lnTo>
                  <a:pt x="802105" y="534736"/>
                </a:lnTo>
                <a:lnTo>
                  <a:pt x="9732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791200" y="4876800"/>
            <a:ext cx="3101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Green area</a:t>
            </a:r>
            <a:r>
              <a:rPr lang="en-US" b="1" dirty="0"/>
              <a:t>:</a:t>
            </a:r>
            <a:r>
              <a:rPr lang="en-US" dirty="0"/>
              <a:t> False Negative rate</a:t>
            </a:r>
          </a:p>
          <a:p>
            <a:r>
              <a:rPr lang="en-US" b="1" dirty="0">
                <a:solidFill>
                  <a:schemeClr val="accent4"/>
                </a:solidFill>
              </a:rPr>
              <a:t>Blue area</a:t>
            </a:r>
            <a:r>
              <a:rPr lang="en-US" b="1" dirty="0"/>
              <a:t>:</a:t>
            </a:r>
            <a:r>
              <a:rPr lang="en-US" dirty="0"/>
              <a:t> False Positive rate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05200" y="57912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84387" y="3940013"/>
            <a:ext cx="230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sharing a bucket</a:t>
            </a:r>
          </a:p>
        </p:txBody>
      </p:sp>
    </p:spTree>
    <p:extLst>
      <p:ext uri="{BB962C8B-B14F-4D97-AF65-F5344CB8AC3E}">
        <p14:creationId xmlns:p14="http://schemas.microsoft.com/office/powerpoint/2010/main" val="17079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5000" y="-52977"/>
            <a:ext cx="7886700" cy="1325563"/>
          </a:xfrm>
        </p:spPr>
        <p:txBody>
          <a:bodyPr/>
          <a:lstStyle/>
          <a:p>
            <a:r>
              <a:rPr lang="en-US" dirty="0"/>
              <a:t>S-curves as a </a:t>
            </a:r>
            <a:r>
              <a:rPr lang="en-US" dirty="0" err="1"/>
              <a:t>func</a:t>
            </a:r>
            <a:r>
              <a:rPr lang="en-US" dirty="0"/>
              <a:t>. of </a:t>
            </a:r>
            <a:r>
              <a:rPr lang="en-US" i="1" dirty="0"/>
              <a:t>b</a:t>
            </a:r>
            <a:r>
              <a:rPr lang="en-US" dirty="0"/>
              <a:t> and </a:t>
            </a:r>
            <a:r>
              <a:rPr lang="en-US" i="1" dirty="0"/>
              <a:t>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95601" y="1125584"/>
            <a:ext cx="6172199" cy="5427616"/>
            <a:chOff x="1600201" y="1248900"/>
            <a:chExt cx="6172199" cy="542761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41216" y="1248900"/>
              <a:ext cx="3047716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684" y="1266317"/>
              <a:ext cx="3047716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" name="TextBox 18"/>
            <p:cNvSpPr txBox="1"/>
            <p:nvPr/>
          </p:nvSpPr>
          <p:spPr>
            <a:xfrm>
              <a:off x="2731248" y="6307184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Similarity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21932" y="1494916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r = 1..10, b = 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622012" y="238693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itchFamily="34" charset="0"/>
                  <a:cs typeface="Arial" pitchFamily="34" charset="0"/>
                </a:rPr>
                <a:t>Prob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(Candidate pair)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41215" y="3716384"/>
              <a:ext cx="3047717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621728" y="495797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itchFamily="34" charset="0"/>
                  <a:cs typeface="Arial" pitchFamily="34" charset="0"/>
                </a:rPr>
                <a:t>Prob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(Candidate pair)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79132" y="5762116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r = 1, b = 1..10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24400" y="1371600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r = 5, b = 1..50</a:t>
              </a: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48484" y="3722132"/>
              <a:ext cx="3047716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TextBox 17"/>
            <p:cNvSpPr txBox="1"/>
            <p:nvPr/>
          </p:nvSpPr>
          <p:spPr>
            <a:xfrm>
              <a:off x="5019035" y="3868784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r = 10, b = 1..50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63112" y="6260068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Similarity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943600" y="6334780"/>
            <a:ext cx="3129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prob</a:t>
            </a:r>
            <a:r>
              <a:rPr lang="en-US" sz="2800" b="1" i="1" dirty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= 1 - (1 - t </a:t>
            </a:r>
            <a:r>
              <a:rPr lang="en-US" sz="2800" b="1" i="1" baseline="30000" dirty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2800" b="1" i="1" dirty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2800" b="1" i="1" baseline="30000" dirty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b</a:t>
            </a:r>
            <a:endParaRPr lang="en-US" sz="2800" b="1" i="1" dirty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842390"/>
            <a:ext cx="243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Given a fixed</a:t>
            </a:r>
            <a:br>
              <a:rPr lang="en-US" sz="2400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threshold </a:t>
            </a:r>
            <a:r>
              <a:rPr lang="en-US" sz="2400" b="1" i="1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2400" dirty="0">
                <a:solidFill>
                  <a:srgbClr val="D60093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We want choose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such that the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P(Candidate pair)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has a “step” right around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716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57074DD-E839-4C3D-AFB7-FF1D0ADFC27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411117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回顾这个过程：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itchFamily="34" charset="0"/>
              <a:sym typeface="Microsoft Yahei" panose="020B0503020204020204" pitchFamily="34" charset="-122"/>
            </a:endParaRPr>
          </a:p>
          <a:p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itchFamily="34" charset="0"/>
              <a:sym typeface="Microsoft Yahei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Shingling</a:t>
            </a:r>
          </a:p>
          <a:p>
            <a:pPr marL="514350" indent="-514350">
              <a:buAutoNum type="arabicPeriod"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Min-Hashing</a:t>
            </a:r>
          </a:p>
          <a:p>
            <a:pPr marL="514350" indent="-514350">
              <a:buAutoNum type="arabicPeriod"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Locality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Sensitive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Hashing</a:t>
            </a:r>
          </a:p>
          <a:p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itchFamily="34" charset="0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itchFamily="34" charset="0"/>
                <a:sym typeface="Microsoft Yahei" panose="020B0503020204020204" pitchFamily="34" charset="-122"/>
              </a:rPr>
              <a:t>这里描述了几个哈希函数？分别起什么作用？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1982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LSH Summary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7924800" cy="52578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00FF"/>
                </a:solidFill>
              </a:rPr>
              <a:t>Tune </a:t>
            </a:r>
            <a:r>
              <a:rPr lang="en-US" b="1" i="1" dirty="0">
                <a:solidFill>
                  <a:srgbClr val="0000FF"/>
                </a:solidFill>
              </a:rPr>
              <a:t>M, b, r</a:t>
            </a:r>
            <a:r>
              <a:rPr lang="en-US" dirty="0">
                <a:solidFill>
                  <a:srgbClr val="0000FF"/>
                </a:solidFill>
              </a:rPr>
              <a:t> to get almost all pairs with similar signatures, but eliminate most pairs that do not have similar signatures</a:t>
            </a:r>
          </a:p>
          <a:p>
            <a:pPr lvl="8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Check in main memory that </a:t>
            </a:r>
            <a:r>
              <a:rPr lang="en-US" b="1" dirty="0"/>
              <a:t>candidate pairs</a:t>
            </a:r>
            <a:r>
              <a:rPr lang="en-US" dirty="0"/>
              <a:t> really do have </a:t>
            </a:r>
            <a:r>
              <a:rPr lang="en-US" b="1" dirty="0"/>
              <a:t>similar signatures</a:t>
            </a:r>
          </a:p>
          <a:p>
            <a:pPr lvl="8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D60093"/>
                </a:solidFill>
              </a:rPr>
              <a:t>Optional:</a:t>
            </a:r>
            <a:r>
              <a:rPr lang="en-US" dirty="0">
                <a:solidFill>
                  <a:srgbClr val="D60093"/>
                </a:solidFill>
              </a:rPr>
              <a:t> </a:t>
            </a:r>
            <a:r>
              <a:rPr lang="en-US" dirty="0"/>
              <a:t>In another pass through data, check that the remaining candidate pairs really represent similar documents</a:t>
            </a:r>
          </a:p>
        </p:txBody>
      </p:sp>
    </p:spTree>
    <p:extLst>
      <p:ext uri="{BB962C8B-B14F-4D97-AF65-F5344CB8AC3E}">
        <p14:creationId xmlns:p14="http://schemas.microsoft.com/office/powerpoint/2010/main" val="264598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86452"/>
            <a:ext cx="7886700" cy="1325563"/>
          </a:xfrm>
        </p:spPr>
        <p:txBody>
          <a:bodyPr/>
          <a:lstStyle/>
          <a:p>
            <a:r>
              <a:rPr lang="en-US" dirty="0"/>
              <a:t>Summary: 3 Steps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5344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D60093"/>
                </a:solidFill>
              </a:rPr>
              <a:t>Shingling:</a:t>
            </a:r>
            <a:r>
              <a:rPr lang="en-US" dirty="0"/>
              <a:t> Convert documents to sets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We used hashing to assign each shingle an ID</a:t>
            </a:r>
          </a:p>
          <a:p>
            <a:r>
              <a:rPr lang="en-US" b="1" dirty="0">
                <a:solidFill>
                  <a:srgbClr val="D60093"/>
                </a:solidFill>
              </a:rPr>
              <a:t>Min-Hashing: </a:t>
            </a:r>
            <a:r>
              <a:rPr lang="en-US" dirty="0"/>
              <a:t>Convert large sets to short signatures, while preserving similarity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We used </a:t>
            </a:r>
            <a:r>
              <a:rPr lang="en-US" b="1" dirty="0">
                <a:solidFill>
                  <a:srgbClr val="0000FF"/>
                </a:solidFill>
              </a:rPr>
              <a:t>similarity preserving hashing</a:t>
            </a:r>
            <a:r>
              <a:rPr lang="en-US" dirty="0">
                <a:solidFill>
                  <a:srgbClr val="0000FF"/>
                </a:solidFill>
              </a:rPr>
              <a:t> to generate signatures with property </a:t>
            </a:r>
            <a:r>
              <a:rPr lang="en-US" b="1" dirty="0" err="1">
                <a:solidFill>
                  <a:srgbClr val="0000FF"/>
                </a:solidFill>
              </a:rPr>
              <a:t>Pr</a:t>
            </a:r>
            <a:r>
              <a:rPr lang="en-US" b="1" dirty="0">
                <a:solidFill>
                  <a:srgbClr val="0000FF"/>
                </a:solidFill>
              </a:rPr>
              <a:t>[</a:t>
            </a:r>
            <a:r>
              <a:rPr lang="en-US" b="1" i="1" dirty="0">
                <a:solidFill>
                  <a:srgbClr val="0000FF"/>
                </a:solidFill>
              </a:rPr>
              <a:t>h</a:t>
            </a:r>
            <a:r>
              <a:rPr lang="en-US" b="1" baseline="-25000" dirty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) = </a:t>
            </a:r>
            <a:r>
              <a:rPr lang="en-US" b="1" i="1" dirty="0">
                <a:solidFill>
                  <a:srgbClr val="0000FF"/>
                </a:solidFill>
              </a:rPr>
              <a:t>h</a:t>
            </a:r>
            <a:r>
              <a:rPr lang="en-US" b="1" baseline="-25000" dirty="0">
                <a:solidFill>
                  <a:srgbClr val="0000FF"/>
                </a:solidFill>
                <a:sym typeface="Symbol"/>
              </a:rPr>
              <a:t>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2</a:t>
            </a:r>
            <a:r>
              <a:rPr lang="en-US" b="1" dirty="0">
                <a:solidFill>
                  <a:srgbClr val="0000FF"/>
                </a:solidFill>
              </a:rPr>
              <a:t>)] = </a:t>
            </a:r>
            <a:r>
              <a:rPr lang="en-US" b="1" i="1" dirty="0" err="1">
                <a:solidFill>
                  <a:srgbClr val="0000FF"/>
                </a:solidFill>
              </a:rPr>
              <a:t>sim</a:t>
            </a:r>
            <a:r>
              <a:rPr lang="en-US" b="1" dirty="0">
                <a:solidFill>
                  <a:srgbClr val="0000FF"/>
                </a:solidFill>
              </a:rPr>
              <a:t>(C</a:t>
            </a:r>
            <a:r>
              <a:rPr lang="en-US" b="1" baseline="-25000" dirty="0">
                <a:solidFill>
                  <a:srgbClr val="0000FF"/>
                </a:solidFill>
              </a:rPr>
              <a:t>1</a:t>
            </a:r>
            <a:r>
              <a:rPr lang="en-US" b="1" dirty="0">
                <a:solidFill>
                  <a:srgbClr val="0000FF"/>
                </a:solidFill>
              </a:rPr>
              <a:t>, C</a:t>
            </a:r>
            <a:r>
              <a:rPr lang="en-US" b="1" baseline="-25000" dirty="0">
                <a:solidFill>
                  <a:srgbClr val="0000FF"/>
                </a:solidFill>
              </a:rPr>
              <a:t>2</a:t>
            </a:r>
            <a:r>
              <a:rPr lang="en-US" b="1" dirty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</a:rPr>
              <a:t>We used hashing to get around generating random permutations</a:t>
            </a:r>
          </a:p>
          <a:p>
            <a:r>
              <a:rPr lang="en-US" b="1" dirty="0">
                <a:solidFill>
                  <a:srgbClr val="D60093"/>
                </a:solidFill>
              </a:rPr>
              <a:t>Locality-Sensitive Hashing: </a:t>
            </a:r>
            <a:r>
              <a:rPr lang="en-US" dirty="0"/>
              <a:t>Focus on pairs of signatures likely to be from similar documents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We used hashing to find </a:t>
            </a:r>
            <a:r>
              <a:rPr lang="en-US" b="1" dirty="0">
                <a:solidFill>
                  <a:srgbClr val="0000FF"/>
                </a:solidFill>
              </a:rPr>
              <a:t>candidate pairs</a:t>
            </a:r>
            <a:r>
              <a:rPr lang="en-US" dirty="0">
                <a:solidFill>
                  <a:srgbClr val="0000FF"/>
                </a:solidFill>
              </a:rPr>
              <a:t> of similarity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 </a:t>
            </a:r>
            <a:r>
              <a:rPr lang="en-US" b="1" dirty="0">
                <a:solidFill>
                  <a:srgbClr val="0000FF"/>
                </a:solidFill>
              </a:rPr>
              <a:t>s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594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776412" y="3352800"/>
            <a:ext cx="2819400" cy="33528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677497" y="2998597"/>
            <a:ext cx="1079142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8000"/>
                </a:solidFill>
                <a:latin typeface="+mj-lt"/>
              </a:rPr>
              <a:t>Matrix </a:t>
            </a:r>
            <a:r>
              <a:rPr lang="en-US" b="1" i="1" dirty="0">
                <a:solidFill>
                  <a:srgbClr val="008000"/>
                </a:solidFill>
                <a:latin typeface="+mj-lt"/>
              </a:rPr>
              <a:t>M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516689" y="4724401"/>
            <a:ext cx="843501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i="1" dirty="0">
                <a:solidFill>
                  <a:srgbClr val="008000"/>
                </a:solidFill>
                <a:latin typeface="+mj-lt"/>
              </a:rPr>
              <a:t>r </a:t>
            </a:r>
            <a:r>
              <a:rPr lang="en-US" b="1" dirty="0">
                <a:solidFill>
                  <a:srgbClr val="008000"/>
                </a:solidFill>
                <a:latin typeface="+mj-lt"/>
              </a:rPr>
              <a:t> rows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1395412" y="39624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1395412" y="45720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1395412" y="52578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1395412" y="59436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 flipV="1">
            <a:off x="6881812" y="3276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6881812" y="52578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6445817" y="4648200"/>
            <a:ext cx="998991" cy="36933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i="1">
                <a:solidFill>
                  <a:srgbClr val="008000"/>
                </a:solidFill>
                <a:latin typeface="+mj-lt"/>
              </a:rPr>
              <a:t>b </a:t>
            </a:r>
            <a:r>
              <a:rPr lang="en-US" b="1">
                <a:solidFill>
                  <a:srgbClr val="008000"/>
                </a:solidFill>
                <a:latin typeface="+mj-lt"/>
              </a:rPr>
              <a:t> bands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2690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2309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1928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3452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3833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3071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4214812" y="3962400"/>
            <a:ext cx="152400" cy="609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1700212" y="1293812"/>
            <a:ext cx="2514600" cy="762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1" dirty="0">
                <a:latin typeface="+mj-lt"/>
              </a:rPr>
              <a:t>Buckets</a:t>
            </a:r>
            <a:endParaRPr lang="en-US" b="1" dirty="0">
              <a:latin typeface="+mj-lt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>
            <a:off x="2309812" y="12938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>
            <a:off x="2919412" y="12938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3529012" y="12938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9" name="Line 25"/>
          <p:cNvSpPr>
            <a:spLocks noChangeShapeType="1"/>
          </p:cNvSpPr>
          <p:nvPr/>
        </p:nvSpPr>
        <p:spPr bwMode="auto">
          <a:xfrm flipV="1">
            <a:off x="2005012" y="1752600"/>
            <a:ext cx="457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0" name="Line 26"/>
          <p:cNvSpPr>
            <a:spLocks noChangeShapeType="1"/>
          </p:cNvSpPr>
          <p:nvPr/>
        </p:nvSpPr>
        <p:spPr bwMode="auto">
          <a:xfrm flipV="1">
            <a:off x="2386012" y="1676400"/>
            <a:ext cx="1447800" cy="2286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1" name="Line 27"/>
          <p:cNvSpPr>
            <a:spLocks noChangeShapeType="1"/>
          </p:cNvSpPr>
          <p:nvPr/>
        </p:nvSpPr>
        <p:spPr bwMode="auto">
          <a:xfrm flipH="1" flipV="1">
            <a:off x="1852612" y="1524000"/>
            <a:ext cx="9144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 flipV="1">
            <a:off x="3148012" y="1752600"/>
            <a:ext cx="152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3" name="Line 29"/>
          <p:cNvSpPr>
            <a:spLocks noChangeShapeType="1"/>
          </p:cNvSpPr>
          <p:nvPr/>
        </p:nvSpPr>
        <p:spPr bwMode="auto">
          <a:xfrm flipH="1" flipV="1">
            <a:off x="2690812" y="1828800"/>
            <a:ext cx="838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4" name="Line 30"/>
          <p:cNvSpPr>
            <a:spLocks noChangeShapeType="1"/>
          </p:cNvSpPr>
          <p:nvPr/>
        </p:nvSpPr>
        <p:spPr bwMode="auto">
          <a:xfrm flipV="1">
            <a:off x="3910012" y="1524000"/>
            <a:ext cx="152400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 flipH="1" flipV="1">
            <a:off x="3300412" y="1371600"/>
            <a:ext cx="9906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114800" y="1217612"/>
            <a:ext cx="3871913" cy="646113"/>
            <a:chOff x="2385" y="260"/>
            <a:chExt cx="2439" cy="407"/>
          </a:xfrm>
        </p:grpSpPr>
        <p:sp>
          <p:nvSpPr>
            <p:cNvPr id="11300" name="Text Box 33"/>
            <p:cNvSpPr txBox="1">
              <a:spLocks noChangeArrowheads="1"/>
            </p:cNvSpPr>
            <p:nvPr/>
          </p:nvSpPr>
          <p:spPr bwMode="auto">
            <a:xfrm>
              <a:off x="3254" y="260"/>
              <a:ext cx="1570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Columns 2 and 6</a:t>
              </a:r>
            </a:p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are </a:t>
              </a:r>
              <a:r>
                <a:rPr lang="en-US" b="1" dirty="0">
                  <a:solidFill>
                    <a:srgbClr val="D60093"/>
                  </a:solidFill>
                  <a:latin typeface="Arial" pitchFamily="34" charset="0"/>
                  <a:cs typeface="Arial" pitchFamily="34" charset="0"/>
                </a:rPr>
                <a:t>candidate points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01" name="Line 34"/>
            <p:cNvSpPr>
              <a:spLocks noChangeShapeType="1"/>
            </p:cNvSpPr>
            <p:nvPr/>
          </p:nvSpPr>
          <p:spPr bwMode="auto">
            <a:xfrm flipH="1">
              <a:off x="2385" y="480"/>
              <a:ext cx="831" cy="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Query Point</a:t>
            </a:r>
          </a:p>
        </p:txBody>
      </p:sp>
      <p:sp>
        <p:nvSpPr>
          <p:cNvPr id="42" name="Line 31">
            <a:extLst>
              <a:ext uri="{FF2B5EF4-FFF2-40B4-BE49-F238E27FC236}">
                <a16:creationId xmlns:a16="http://schemas.microsoft.com/office/drawing/2014/main" id="{E420E9AD-807A-4B4D-B267-2B3204B3219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38612" y="1529424"/>
            <a:ext cx="1066798" cy="27377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ED10CA8-9752-41EC-BC19-63D4C17C30AD}"/>
              </a:ext>
            </a:extLst>
          </p:cNvPr>
          <p:cNvGrpSpPr/>
          <p:nvPr/>
        </p:nvGrpSpPr>
        <p:grpSpPr>
          <a:xfrm>
            <a:off x="5181600" y="2907268"/>
            <a:ext cx="1377300" cy="3798323"/>
            <a:chOff x="5181600" y="2907268"/>
            <a:chExt cx="1377300" cy="3798323"/>
          </a:xfrm>
        </p:grpSpPr>
        <p:sp>
          <p:nvSpPr>
            <p:cNvPr id="11273" name="Line 9"/>
            <p:cNvSpPr>
              <a:spLocks noChangeShapeType="1"/>
            </p:cNvSpPr>
            <p:nvPr/>
          </p:nvSpPr>
          <p:spPr bwMode="auto">
            <a:xfrm flipV="1">
              <a:off x="5300799" y="4572001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>
              <a:off x="5300799" y="5029201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853C4750-EECC-4713-B8E7-2C0DA4456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027" y="3962401"/>
              <a:ext cx="152400" cy="60960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20">
              <a:extLst>
                <a:ext uri="{FF2B5EF4-FFF2-40B4-BE49-F238E27FC236}">
                  <a16:creationId xmlns:a16="http://schemas.microsoft.com/office/drawing/2014/main" id="{A9E4D964-3FE6-47CD-A447-57832EA9A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027" y="3352801"/>
              <a:ext cx="152400" cy="60960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20">
              <a:extLst>
                <a:ext uri="{FF2B5EF4-FFF2-40B4-BE49-F238E27FC236}">
                  <a16:creationId xmlns:a16="http://schemas.microsoft.com/office/drawing/2014/main" id="{02DDF1D6-F0B2-4362-978C-567987BCC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027" y="4572000"/>
              <a:ext cx="152400" cy="2133591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Text Box 33">
              <a:extLst>
                <a:ext uri="{FF2B5EF4-FFF2-40B4-BE49-F238E27FC236}">
                  <a16:creationId xmlns:a16="http://schemas.microsoft.com/office/drawing/2014/main" id="{8A4BA8BE-2605-4263-9EBC-9AD9178829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2907268"/>
              <a:ext cx="13773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>
                  <a:latin typeface="Arial" pitchFamily="34" charset="0"/>
                  <a:cs typeface="Arial" pitchFamily="34" charset="0"/>
                </a:rPr>
                <a:t>Query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646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FF8C1-44C4-A846-B952-6255797CA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3041"/>
            <a:ext cx="7886700" cy="1325563"/>
          </a:xfrm>
        </p:spPr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LSH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ANN</a:t>
            </a:r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AAF388-8819-9A4B-8B96-A9CE3BEF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594687-657B-2943-86A3-39846CB5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58</a:t>
            </a:fld>
            <a:endParaRPr 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F1689B5-B90D-6942-9247-A9618D0A39C0}"/>
              </a:ext>
            </a:extLst>
          </p:cNvPr>
          <p:cNvSpPr txBox="1">
            <a:spLocks/>
          </p:cNvSpPr>
          <p:nvPr/>
        </p:nvSpPr>
        <p:spPr>
          <a:xfrm>
            <a:off x="566116" y="1424112"/>
            <a:ext cx="8316567" cy="528567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Suppose we are given a hash family H that is </a:t>
            </a:r>
            <a:r>
              <a:rPr lang="en-US" altLang="zh-CN" dirty="0">
                <a:solidFill>
                  <a:srgbClr val="00B050"/>
                </a:solidFill>
              </a:rPr>
              <a:t>(r, c, p1, p2)-LSH</a:t>
            </a:r>
            <a:r>
              <a:rPr lang="en-US" altLang="zh-CN" dirty="0"/>
              <a:t>. Our goal is to use it as a subroutine to design an algorithm for the </a:t>
            </a:r>
            <a:r>
              <a:rPr lang="en-US" altLang="zh-CN" dirty="0">
                <a:solidFill>
                  <a:srgbClr val="00B050"/>
                </a:solidFill>
              </a:rPr>
              <a:t>NN(</a:t>
            </a:r>
            <a:r>
              <a:rPr lang="en-US" altLang="zh-CN" dirty="0" err="1">
                <a:solidFill>
                  <a:srgbClr val="00B050"/>
                </a:solidFill>
              </a:rPr>
              <a:t>q,r,c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r>
              <a:rPr lang="en-US" altLang="zh-CN" dirty="0"/>
              <a:t>problem.</a:t>
            </a:r>
          </a:p>
          <a:p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k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Choose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,g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,...,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/>
              <a:t>i.i.d</a:t>
            </a:r>
            <a:r>
              <a:rPr lang="en-US" altLang="zh-CN" dirty="0"/>
              <a:t>. from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for each 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= 1,2,...,l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store </a:t>
            </a:r>
            <a:r>
              <a:rPr lang="en-US" altLang="zh-CN" dirty="0">
                <a:solidFill>
                  <a:srgbClr val="00B050"/>
                </a:solidFill>
              </a:rPr>
              <a:t>x ∈ 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into the bucket 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(x) = ⟨h</a:t>
            </a:r>
            <a:r>
              <a:rPr lang="en-US" altLang="zh-CN" baseline="-25000" dirty="0">
                <a:solidFill>
                  <a:srgbClr val="00B050"/>
                </a:solidFill>
              </a:rPr>
              <a:t>i1</a:t>
            </a:r>
            <a:r>
              <a:rPr lang="en-US" altLang="zh-CN" dirty="0">
                <a:solidFill>
                  <a:srgbClr val="00B050"/>
                </a:solidFill>
              </a:rPr>
              <a:t>(x),h</a:t>
            </a:r>
            <a:r>
              <a:rPr lang="en-US" altLang="zh-CN" baseline="-25000" dirty="0">
                <a:solidFill>
                  <a:srgbClr val="00B050"/>
                </a:solidFill>
              </a:rPr>
              <a:t>i2</a:t>
            </a:r>
            <a:r>
              <a:rPr lang="en-US" altLang="zh-CN" dirty="0">
                <a:solidFill>
                  <a:srgbClr val="00B050"/>
                </a:solidFill>
              </a:rPr>
              <a:t>(x),...,</a:t>
            </a:r>
            <a:r>
              <a:rPr lang="en-US" altLang="zh-CN" dirty="0" err="1">
                <a:solidFill>
                  <a:srgbClr val="00B050"/>
                </a:solidFill>
              </a:rPr>
              <a:t>h</a:t>
            </a:r>
            <a:r>
              <a:rPr lang="en-US" altLang="zh-CN" baseline="-25000" dirty="0" err="1">
                <a:solidFill>
                  <a:srgbClr val="00B050"/>
                </a:solidFill>
              </a:rPr>
              <a:t>ik</a:t>
            </a:r>
            <a:r>
              <a:rPr lang="en-US" altLang="zh-CN" dirty="0">
                <a:solidFill>
                  <a:srgbClr val="00B050"/>
                </a:solidFill>
              </a:rPr>
              <a:t>(x)⟩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Given query </a:t>
            </a:r>
            <a:r>
              <a:rPr lang="en-US" altLang="zh-CN" dirty="0">
                <a:solidFill>
                  <a:srgbClr val="00B050"/>
                </a:solidFill>
              </a:rPr>
              <a:t>q</a:t>
            </a:r>
            <a:r>
              <a:rPr lang="en-US" altLang="zh-CN" dirty="0"/>
              <a:t>, compute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(q),g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(q),...,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(q).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Consider these buckets in order, and for each </a:t>
            </a:r>
            <a:r>
              <a:rPr lang="en-US" altLang="zh-CN" dirty="0">
                <a:solidFill>
                  <a:srgbClr val="00B050"/>
                </a:solidFill>
              </a:rPr>
              <a:t>x ∈ D </a:t>
            </a:r>
            <a:r>
              <a:rPr lang="en-US" altLang="zh-CN" dirty="0"/>
              <a:t>in these buckets, compute </a:t>
            </a:r>
            <a:r>
              <a:rPr lang="en-US" altLang="zh-CN" dirty="0">
                <a:solidFill>
                  <a:srgbClr val="00B050"/>
                </a:solidFill>
              </a:rPr>
              <a:t>the distance from x to q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If any of these is </a:t>
            </a:r>
            <a:r>
              <a:rPr lang="en-US" altLang="zh-CN" dirty="0">
                <a:solidFill>
                  <a:srgbClr val="00B050"/>
                </a:solidFill>
              </a:rPr>
              <a:t>at most c × r, </a:t>
            </a:r>
            <a:r>
              <a:rPr lang="en-US" altLang="zh-CN" dirty="0"/>
              <a:t>report this item and stop. </a:t>
            </a:r>
          </a:p>
          <a:p>
            <a:r>
              <a:rPr lang="en-US" altLang="zh-CN" dirty="0"/>
              <a:t>Otherwise continue till </a:t>
            </a:r>
            <a:r>
              <a:rPr lang="en-US" altLang="zh-CN" dirty="0">
                <a:solidFill>
                  <a:srgbClr val="00B050"/>
                </a:solidFill>
              </a:rPr>
              <a:t>4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</a:t>
            </a:r>
            <a:r>
              <a:rPr lang="zh-CN" alt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iterms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r>
              <a:rPr lang="zh-CN" altLang="en-US" dirty="0"/>
              <a:t> </a:t>
            </a:r>
            <a:r>
              <a:rPr lang="en-US" altLang="zh-CN" dirty="0"/>
              <a:t>failure.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315995-5485-1748-B131-E229B73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82" y="2834424"/>
            <a:ext cx="5100836" cy="594576"/>
          </a:xfrm>
          <a:prstGeom prst="rect">
            <a:avLst/>
          </a:prstGeom>
        </p:spPr>
      </p:pic>
      <p:sp>
        <p:nvSpPr>
          <p:cNvPr id="7" name="页脚占位符 4">
            <a:extLst>
              <a:ext uri="{FF2B5EF4-FFF2-40B4-BE49-F238E27FC236}">
                <a16:creationId xmlns:a16="http://schemas.microsoft.com/office/drawing/2014/main" id="{B8388A2E-B096-5542-BD31-909E712FE394}"/>
              </a:ext>
            </a:extLst>
          </p:cNvPr>
          <p:cNvSpPr txBox="1">
            <a:spLocks/>
          </p:cNvSpPr>
          <p:nvPr/>
        </p:nvSpPr>
        <p:spPr>
          <a:xfrm>
            <a:off x="3181350" y="65087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Algorithm design and analysis, Yongcai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5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98D3D-C19A-F641-9641-2233025A1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3743"/>
          </a:xfrm>
        </p:spPr>
        <p:txBody>
          <a:bodyPr/>
          <a:lstStyle/>
          <a:p>
            <a:r>
              <a:rPr lang="en-US" altLang="zh-CN" dirty="0"/>
              <a:t>Recap</a:t>
            </a:r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E0D604-6D82-8549-8862-2BC12A7E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11448B-3740-EC46-BA05-089EF74B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59</a:t>
            </a:fld>
            <a:endParaRPr 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4D993E3-245A-4B43-823D-AB8CC9373B6A}"/>
              </a:ext>
            </a:extLst>
          </p:cNvPr>
          <p:cNvSpPr txBox="1">
            <a:spLocks/>
          </p:cNvSpPr>
          <p:nvPr/>
        </p:nvSpPr>
        <p:spPr>
          <a:xfrm>
            <a:off x="628649" y="1543949"/>
            <a:ext cx="808504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So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total</a:t>
            </a:r>
            <a:r>
              <a:rPr lang="zh-CN" altLang="en-US"/>
              <a:t> </a:t>
            </a:r>
            <a:r>
              <a:rPr lang="en-US" altLang="zh-CN"/>
              <a:t>running</a:t>
            </a:r>
            <a:r>
              <a:rPr lang="zh-CN" altLang="en-US"/>
              <a:t> </a:t>
            </a:r>
            <a:r>
              <a:rPr lang="en-US" altLang="zh-CN"/>
              <a:t>time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space</a:t>
            </a:r>
            <a:r>
              <a:rPr lang="zh-CN" altLang="en-US"/>
              <a:t> </a:t>
            </a:r>
            <a:r>
              <a:rPr lang="en-US" altLang="zh-CN"/>
              <a:t>usage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LSH</a:t>
            </a:r>
            <a:r>
              <a:rPr lang="zh-CN" altLang="en-US"/>
              <a:t> </a:t>
            </a:r>
            <a:r>
              <a:rPr lang="en-US" altLang="zh-CN"/>
              <a:t>comparing</a:t>
            </a:r>
            <a:r>
              <a:rPr lang="zh-CN" altLang="en-US"/>
              <a:t> </a:t>
            </a:r>
            <a:r>
              <a:rPr lang="en-US" altLang="zh-CN"/>
              <a:t>with</a:t>
            </a:r>
            <a:r>
              <a:rPr lang="zh-CN" altLang="en-US"/>
              <a:t> </a:t>
            </a:r>
            <a:r>
              <a:rPr lang="en-US" altLang="zh-CN"/>
              <a:t>K-D</a:t>
            </a:r>
            <a:r>
              <a:rPr lang="zh-CN" altLang="en-US"/>
              <a:t> </a:t>
            </a:r>
            <a:r>
              <a:rPr lang="en-US" altLang="zh-CN"/>
              <a:t>Tree</a:t>
            </a:r>
            <a:r>
              <a:rPr lang="zh-CN" altLang="en-US"/>
              <a:t> </a:t>
            </a:r>
            <a:endParaRPr lang="en-US" altLang="zh-CN"/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A325C5-AC0C-5F48-843E-23657A7DD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66418" y="800107"/>
            <a:ext cx="1811163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AA5BC8-7264-ED48-9B60-B8EC4C81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45526" y="-531950"/>
            <a:ext cx="917117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CBDBDF-79C3-A440-9696-9CBC77D193F9}"/>
                  </a:ext>
                </a:extLst>
              </p:cNvPr>
              <p:cNvSpPr txBox="1"/>
              <p:nvPr/>
            </p:nvSpPr>
            <p:spPr>
              <a:xfrm>
                <a:off x="1234923" y="5242769"/>
                <a:ext cx="2688122" cy="68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&lt;1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CBDBDF-79C3-A440-9696-9CBC77D19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923" y="5242769"/>
                <a:ext cx="2688122" cy="681790"/>
              </a:xfrm>
              <a:prstGeom prst="rect">
                <a:avLst/>
              </a:prstGeom>
              <a:blipFill>
                <a:blip r:embed="rId4"/>
                <a:stretch>
                  <a:fillRect l="-46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A2EDF11-F4B7-1E4D-AFDD-3407CA4590D0}"/>
              </a:ext>
            </a:extLst>
          </p:cNvPr>
          <p:cNvSpPr txBox="1"/>
          <p:nvPr/>
        </p:nvSpPr>
        <p:spPr>
          <a:xfrm>
            <a:off x="3923045" y="5242769"/>
            <a:ext cx="48980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LSH</a:t>
            </a:r>
            <a:r>
              <a:rPr lang="zh-CN" altLang="en-US" sz="2000" dirty="0"/>
              <a:t> </a:t>
            </a:r>
            <a:r>
              <a:rPr lang="en-US" altLang="zh-CN" sz="2000" dirty="0"/>
              <a:t>based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dimension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theoretically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much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faster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than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K-D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tree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space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used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is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not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too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much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911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itle 1"/>
          <p:cNvSpPr>
            <a:spLocks noGrp="1"/>
          </p:cNvSpPr>
          <p:nvPr>
            <p:ph type="title"/>
          </p:nvPr>
        </p:nvSpPr>
        <p:spPr>
          <a:xfrm>
            <a:off x="457200" y="106942"/>
            <a:ext cx="7886700" cy="1325563"/>
          </a:xfrm>
        </p:spPr>
        <p:txBody>
          <a:bodyPr/>
          <a:lstStyle/>
          <a:p>
            <a:r>
              <a:rPr lang="en-US" dirty="0"/>
              <a:t>Task: Finding Similar Documents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21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534400" cy="55626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FF0066"/>
                    </a:solidFill>
                  </a:rPr>
                  <a:t>Goal:</a:t>
                </a:r>
                <a:r>
                  <a:rPr lang="en-US" b="1" dirty="0">
                    <a:solidFill>
                      <a:srgbClr val="CC0000"/>
                    </a:solidFill>
                  </a:rPr>
                  <a:t> </a:t>
                </a:r>
                <a:r>
                  <a:rPr lang="en-US" b="1" dirty="0"/>
                  <a:t>Given a large number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𝑵</m:t>
                    </m:r>
                  </m:oMath>
                </a14:m>
                <a:r>
                  <a:rPr lang="en-US" b="1" dirty="0"/>
                  <a:t> in the millions or billions) of documents, find “near duplicate” pairs</a:t>
                </a:r>
              </a:p>
              <a:p>
                <a:r>
                  <a:rPr lang="en-US" b="1" dirty="0">
                    <a:solidFill>
                      <a:srgbClr val="FF0066"/>
                    </a:solidFill>
                  </a:rPr>
                  <a:t>Applications:</a:t>
                </a:r>
              </a:p>
              <a:p>
                <a:pPr lvl="1"/>
                <a:r>
                  <a:rPr lang="en-US" dirty="0"/>
                  <a:t>Mirror websites, or approximate mirrors</a:t>
                </a:r>
              </a:p>
              <a:p>
                <a:pPr lvl="2"/>
                <a:r>
                  <a:rPr lang="en-US" dirty="0"/>
                  <a:t>Don’t want to show both in search results</a:t>
                </a:r>
              </a:p>
              <a:p>
                <a:pPr lvl="1"/>
                <a:r>
                  <a:rPr lang="en-US" dirty="0"/>
                  <a:t>Similar news articles at many news sites</a:t>
                </a:r>
              </a:p>
              <a:p>
                <a:pPr lvl="2"/>
                <a:r>
                  <a:rPr lang="en-US" dirty="0"/>
                  <a:t>Cluster articles by “same story”</a:t>
                </a:r>
              </a:p>
              <a:p>
                <a:r>
                  <a:rPr lang="en-US" b="1" dirty="0">
                    <a:solidFill>
                      <a:srgbClr val="FF0066"/>
                    </a:solidFill>
                  </a:rPr>
                  <a:t>Problems:</a:t>
                </a:r>
              </a:p>
              <a:p>
                <a:pPr lvl="1"/>
                <a:r>
                  <a:rPr lang="en-US" dirty="0"/>
                  <a:t>Many small pieces of one document can appear </a:t>
                </a:r>
                <a:br>
                  <a:rPr lang="en-US" dirty="0"/>
                </a:br>
                <a:r>
                  <a:rPr lang="en-US" dirty="0"/>
                  <a:t>out of order in another</a:t>
                </a:r>
              </a:p>
              <a:p>
                <a:pPr lvl="1"/>
                <a:r>
                  <a:rPr lang="en-US" dirty="0"/>
                  <a:t>Too many documents to compare all pairs</a:t>
                </a:r>
              </a:p>
              <a:p>
                <a:pPr lvl="1"/>
                <a:r>
                  <a:rPr lang="en-US" dirty="0"/>
                  <a:t>Documents are so large or so many that they cannot </a:t>
                </a:r>
                <a:br>
                  <a:rPr lang="en-US" dirty="0"/>
                </a:br>
                <a:r>
                  <a:rPr lang="en-US" dirty="0"/>
                  <a:t>fit in main memory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65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534400" cy="5562600"/>
              </a:xfrm>
              <a:blipFill>
                <a:blip r:embed="rId2"/>
                <a:stretch>
                  <a:fillRect l="-1339" t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745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CBF1A-81D7-AE40-A257-CFE80C3E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</a:t>
            </a:r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F47845-DC8E-F647-92AC-62E3E2A5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581242-41D6-9A45-91D5-138B7667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1D1CD0-F0AA-F74C-BAE9-FDD646955712}"/>
                  </a:ext>
                </a:extLst>
              </p:cNvPr>
              <p:cNvSpPr txBox="1"/>
              <p:nvPr/>
            </p:nvSpPr>
            <p:spPr>
              <a:xfrm>
                <a:off x="2110301" y="2256441"/>
                <a:ext cx="2688122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1D1CD0-F0AA-F74C-BAE9-FDD646955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301" y="2256441"/>
                <a:ext cx="2688122" cy="669094"/>
              </a:xfrm>
              <a:prstGeom prst="rect">
                <a:avLst/>
              </a:prstGeom>
              <a:blipFill>
                <a:blip r:embed="rId2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8F3B2F2-FB12-D54D-86B8-C327B924421A}"/>
                  </a:ext>
                </a:extLst>
              </p:cNvPr>
              <p:cNvSpPr txBox="1"/>
              <p:nvPr/>
            </p:nvSpPr>
            <p:spPr>
              <a:xfrm>
                <a:off x="1699122" y="2963040"/>
                <a:ext cx="2688122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8F3B2F2-FB12-D54D-86B8-C327B9244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22" y="2963040"/>
                <a:ext cx="2688122" cy="494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147AFDB-4A83-FF45-9A98-12A1D4F9EC2F}"/>
                  </a:ext>
                </a:extLst>
              </p:cNvPr>
              <p:cNvSpPr txBox="1"/>
              <p:nvPr/>
            </p:nvSpPr>
            <p:spPr>
              <a:xfrm>
                <a:off x="2184748" y="3470282"/>
                <a:ext cx="2244312" cy="612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147AFDB-4A83-FF45-9A98-12A1D4F9E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748" y="3470282"/>
                <a:ext cx="2244312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4EA0FED-891D-EF48-B847-BC4851080149}"/>
              </a:ext>
            </a:extLst>
          </p:cNvPr>
          <p:cNvSpPr txBox="1"/>
          <p:nvPr/>
        </p:nvSpPr>
        <p:spPr>
          <a:xfrm>
            <a:off x="973717" y="169068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在如下参数选择情况下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D4F3F9-DFC2-214A-9CF8-1AC950F98EFF}"/>
              </a:ext>
            </a:extLst>
          </p:cNvPr>
          <p:cNvSpPr txBox="1"/>
          <p:nvPr/>
        </p:nvSpPr>
        <p:spPr>
          <a:xfrm>
            <a:off x="973717" y="4271611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成功冲突的概率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B28534-73C4-AC42-A536-C6D4E119D6C4}"/>
              </a:ext>
            </a:extLst>
          </p:cNvPr>
          <p:cNvSpPr txBox="1"/>
          <p:nvPr/>
        </p:nvSpPr>
        <p:spPr>
          <a:xfrm>
            <a:off x="1221791" y="4935254"/>
            <a:ext cx="4951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 err="1">
                <a:latin typeface="TimesNewRomanPS"/>
              </a:rPr>
              <a:t>Pr</a:t>
            </a:r>
            <a:r>
              <a:rPr lang="en-US" altLang="zh-CN" sz="2000" dirty="0">
                <a:latin typeface="TimesNewRomanPS"/>
              </a:rPr>
              <a:t>[</a:t>
            </a:r>
            <a:r>
              <a:rPr lang="en-US" altLang="zh-CN" sz="2000" i="1" dirty="0">
                <a:latin typeface="TimesNewRomanPS"/>
              </a:rPr>
              <a:t>x</a:t>
            </a:r>
            <a:r>
              <a:rPr lang="zh-CN" altLang="en-US" sz="2000" i="1" dirty="0">
                <a:effectLst/>
                <a:latin typeface="TimesNewRomanPS"/>
              </a:rPr>
              <a:t>* </a:t>
            </a:r>
            <a:r>
              <a:rPr lang="en-US" altLang="zh-CN" sz="2000" dirty="0">
                <a:effectLst/>
                <a:latin typeface="TimesNewRomanPSMT"/>
              </a:rPr>
              <a:t>and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i="1" dirty="0">
                <a:effectLst/>
                <a:latin typeface="TimesNewRomanPS"/>
              </a:rPr>
              <a:t>q</a:t>
            </a:r>
            <a:r>
              <a:rPr lang="zh-CN" altLang="en-US" sz="2000" i="1" dirty="0">
                <a:effectLst/>
                <a:latin typeface="TimesNewRomanPS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collide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at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least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once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in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i="1" dirty="0">
                <a:solidFill>
                  <a:srgbClr val="00B050"/>
                </a:solidFill>
                <a:effectLst/>
                <a:latin typeface="TimesNewRomanPSMT"/>
              </a:rPr>
              <a:t>l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tables]: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 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FBB4B0-1E87-804F-A3A6-1F15B226D69D}"/>
                  </a:ext>
                </a:extLst>
              </p:cNvPr>
              <p:cNvSpPr txBox="1"/>
              <p:nvPr/>
            </p:nvSpPr>
            <p:spPr>
              <a:xfrm>
                <a:off x="5840184" y="4978663"/>
                <a:ext cx="2148793" cy="313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BFBB4B0-1E87-804F-A3A6-1F15B226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184" y="4978663"/>
                <a:ext cx="2148793" cy="313291"/>
              </a:xfrm>
              <a:prstGeom prst="rect">
                <a:avLst/>
              </a:prstGeom>
              <a:blipFill>
                <a:blip r:embed="rId5"/>
                <a:stretch>
                  <a:fillRect l="-2339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383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61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799DD246-9220-E049-B5AD-413A42896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3281" y="4495022"/>
            <a:ext cx="685255" cy="68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11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9E1B6-6EE4-EC4A-AD5D-D51B69871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71788"/>
          </a:xfrm>
        </p:spPr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LSH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B9534-4AE3-F04C-BF3B-04C375D29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126"/>
            <a:ext cx="7886700" cy="462683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Original LSH algorithm (1999):</a:t>
            </a:r>
            <a:r>
              <a:rPr lang="en-US" altLang="zh-CN" dirty="0"/>
              <a:t> previous version of the algorithm for the Hamming distance is described in </a:t>
            </a:r>
            <a:r>
              <a:rPr lang="en-US" altLang="zh-CN" dirty="0">
                <a:hlinkClick r:id="rId2"/>
              </a:rPr>
              <a:t>[GIM'99] paper</a:t>
            </a:r>
            <a:r>
              <a:rPr lang="en-US" altLang="zh-CN" dirty="0"/>
              <a:t>.</a:t>
            </a:r>
          </a:p>
          <a:p>
            <a:r>
              <a:rPr lang="en-US" altLang="zh-CN" dirty="0">
                <a:hlinkClick r:id="rId3"/>
              </a:rPr>
              <a:t>Locality-Sensitive Hashing Scheme Based on p-Stable Distributions</a:t>
            </a:r>
            <a:r>
              <a:rPr lang="en-US" altLang="zh-CN" dirty="0"/>
              <a:t> (by </a:t>
            </a:r>
            <a:r>
              <a:rPr lang="en-US" altLang="zh-CN" dirty="0" err="1"/>
              <a:t>Alexandr</a:t>
            </a:r>
            <a:r>
              <a:rPr lang="en-US" altLang="zh-CN" dirty="0"/>
              <a:t> </a:t>
            </a:r>
            <a:r>
              <a:rPr lang="en-US" altLang="zh-CN" dirty="0" err="1"/>
              <a:t>Andoni</a:t>
            </a:r>
            <a:r>
              <a:rPr lang="en-US" altLang="zh-CN" dirty="0"/>
              <a:t>, Mayur </a:t>
            </a:r>
            <a:r>
              <a:rPr lang="en-US" altLang="zh-CN" dirty="0" err="1"/>
              <a:t>Datar</a:t>
            </a:r>
            <a:r>
              <a:rPr lang="en-US" altLang="zh-CN" dirty="0"/>
              <a:t>, Nicole </a:t>
            </a:r>
            <a:r>
              <a:rPr lang="en-US" altLang="zh-CN" dirty="0" err="1"/>
              <a:t>Immorlica</a:t>
            </a:r>
            <a:r>
              <a:rPr lang="en-US" altLang="zh-CN" dirty="0"/>
              <a:t>, Piotr </a:t>
            </a:r>
            <a:r>
              <a:rPr lang="en-US" altLang="zh-CN" dirty="0" err="1"/>
              <a:t>Indyk</a:t>
            </a:r>
            <a:r>
              <a:rPr lang="en-US" altLang="zh-CN" dirty="0"/>
              <a:t>, and </a:t>
            </a:r>
            <a:r>
              <a:rPr lang="en-US" altLang="zh-CN" dirty="0" err="1"/>
              <a:t>Vahab</a:t>
            </a:r>
            <a:r>
              <a:rPr lang="en-US" altLang="zh-CN" dirty="0"/>
              <a:t> </a:t>
            </a:r>
            <a:r>
              <a:rPr lang="en-US" altLang="zh-CN" dirty="0" err="1"/>
              <a:t>Mirrokni</a:t>
            </a:r>
            <a:r>
              <a:rPr lang="en-US" altLang="zh-CN" dirty="0"/>
              <a:t>), appearing in the book </a:t>
            </a:r>
            <a:r>
              <a:rPr lang="en-US" altLang="zh-CN" i="1" dirty="0">
                <a:hlinkClick r:id="rId4"/>
              </a:rPr>
              <a:t>Nearest Neighbor Methods in Learning and Vision: Theory and Practice</a:t>
            </a:r>
            <a:r>
              <a:rPr lang="en-US" altLang="zh-CN" dirty="0"/>
              <a:t>, by T. Darrell and P. </a:t>
            </a:r>
            <a:r>
              <a:rPr lang="en-US" altLang="zh-CN" dirty="0" err="1"/>
              <a:t>Indyk</a:t>
            </a:r>
            <a:r>
              <a:rPr lang="en-US" altLang="zh-CN" dirty="0"/>
              <a:t> and G. </a:t>
            </a:r>
            <a:r>
              <a:rPr lang="en-US" altLang="zh-CN" dirty="0" err="1"/>
              <a:t>Shakhnarovich</a:t>
            </a:r>
            <a:r>
              <a:rPr lang="en-US" altLang="zh-CN" dirty="0"/>
              <a:t> (eds.), MIT Press, 2006. </a:t>
            </a:r>
          </a:p>
          <a:p>
            <a:r>
              <a:rPr lang="en-US" altLang="zh-CN" b="1" dirty="0"/>
              <a:t>Not-so-recent algorithm for Euclidean space (2006):</a:t>
            </a:r>
            <a:r>
              <a:rPr lang="en-US" altLang="zh-CN" dirty="0"/>
              <a:t> </a:t>
            </a:r>
            <a:r>
              <a:rPr lang="en-US" altLang="zh-CN" dirty="0">
                <a:hlinkClick r:id="rId5"/>
              </a:rPr>
              <a:t>"Near-Optimal Hashing Algorithms for Near Neighbor Problem in High Dimensions"</a:t>
            </a:r>
            <a:r>
              <a:rPr lang="en-US" altLang="zh-CN" dirty="0"/>
              <a:t> (by </a:t>
            </a:r>
            <a:r>
              <a:rPr lang="en-US" altLang="zh-CN" dirty="0" err="1"/>
              <a:t>Alexandr</a:t>
            </a:r>
            <a:r>
              <a:rPr lang="en-US" altLang="zh-CN" dirty="0"/>
              <a:t> </a:t>
            </a:r>
            <a:r>
              <a:rPr lang="en-US" altLang="zh-CN" dirty="0" err="1"/>
              <a:t>Andoni</a:t>
            </a:r>
            <a:r>
              <a:rPr lang="en-US" altLang="zh-CN" dirty="0"/>
              <a:t> and Piotr </a:t>
            </a:r>
            <a:r>
              <a:rPr lang="en-US" altLang="zh-CN" dirty="0" err="1"/>
              <a:t>Indyk</a:t>
            </a:r>
            <a:r>
              <a:rPr lang="en-US" altLang="zh-CN" dirty="0"/>
              <a:t>). In </a:t>
            </a:r>
            <a:r>
              <a:rPr lang="en-US" altLang="zh-CN" i="1" dirty="0"/>
              <a:t>FOCS'06</a:t>
            </a:r>
            <a:r>
              <a:rPr lang="en-US" altLang="zh-CN" dirty="0"/>
              <a:t>. 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1DDF82-E8CD-454D-99C7-CA44548B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F417A0-EB1B-3343-80E9-4008F8D6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82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57480-4C4F-C04B-B05E-1F2FB33F6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23445"/>
          </a:xfrm>
        </p:spPr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LSH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43DCD-4873-894B-AC74-856C21056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2743"/>
            <a:ext cx="7886700" cy="5329646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Survey of LSH in CACM (2008):</a:t>
            </a:r>
            <a:r>
              <a:rPr lang="en-US" altLang="zh-CN" dirty="0"/>
              <a:t> </a:t>
            </a:r>
            <a:r>
              <a:rPr lang="en-US" altLang="zh-CN" dirty="0">
                <a:hlinkClick r:id="rId2"/>
              </a:rPr>
              <a:t>"Near-Optimal Hashing Algorithms for Approximate Nearest Neighbor in High Dimensions"</a:t>
            </a:r>
            <a:r>
              <a:rPr lang="en-US" altLang="zh-CN" dirty="0"/>
              <a:t> (by </a:t>
            </a:r>
            <a:r>
              <a:rPr lang="en-US" altLang="zh-CN" dirty="0" err="1"/>
              <a:t>Alexandr</a:t>
            </a:r>
            <a:r>
              <a:rPr lang="en-US" altLang="zh-CN" dirty="0"/>
              <a:t> </a:t>
            </a:r>
            <a:r>
              <a:rPr lang="en-US" altLang="zh-CN" dirty="0" err="1"/>
              <a:t>Andoni</a:t>
            </a:r>
            <a:r>
              <a:rPr lang="en-US" altLang="zh-CN" dirty="0"/>
              <a:t> and Piotr </a:t>
            </a:r>
            <a:r>
              <a:rPr lang="en-US" altLang="zh-CN" dirty="0" err="1"/>
              <a:t>Indyk</a:t>
            </a:r>
            <a:r>
              <a:rPr lang="en-US" altLang="zh-CN" dirty="0"/>
              <a:t>). </a:t>
            </a:r>
            <a:r>
              <a:rPr lang="en-US" altLang="zh-CN" i="1" dirty="0">
                <a:hlinkClick r:id="rId3"/>
              </a:rPr>
              <a:t>Communications of the ACM</a:t>
            </a:r>
            <a:r>
              <a:rPr lang="en-US" altLang="zh-CN" dirty="0"/>
              <a:t>, vol. 51, no. 1, 2008, pp. 117-122. (</a:t>
            </a:r>
            <a:r>
              <a:rPr lang="en-US" altLang="zh-CN" dirty="0">
                <a:hlinkClick r:id="rId4"/>
              </a:rPr>
              <a:t>CACM disclaimer</a:t>
            </a:r>
            <a:r>
              <a:rPr lang="en-US" altLang="zh-CN" dirty="0"/>
              <a:t>). </a:t>
            </a:r>
            <a:br>
              <a:rPr lang="en-US" altLang="zh-CN" dirty="0"/>
            </a:br>
            <a:r>
              <a:rPr lang="en-US" altLang="zh-CN" dirty="0"/>
              <a:t>also available </a:t>
            </a:r>
            <a:r>
              <a:rPr lang="en-US" altLang="zh-CN" dirty="0">
                <a:hlinkClick r:id="rId3"/>
              </a:rPr>
              <a:t>directly from CACM</a:t>
            </a:r>
            <a:r>
              <a:rPr lang="en-US" altLang="zh-CN" dirty="0"/>
              <a:t> (for free).</a:t>
            </a:r>
          </a:p>
          <a:p>
            <a:r>
              <a:rPr lang="en-US" altLang="zh-CN" dirty="0">
                <a:hlinkClick r:id="rId5"/>
              </a:rPr>
              <a:t>Beyond Locality Sensitive Hashing</a:t>
            </a:r>
            <a:r>
              <a:rPr lang="en-US" altLang="zh-CN" dirty="0"/>
              <a:t> (by </a:t>
            </a:r>
            <a:r>
              <a:rPr lang="en-US" altLang="zh-CN" dirty="0" err="1"/>
              <a:t>Alexandr</a:t>
            </a:r>
            <a:r>
              <a:rPr lang="en-US" altLang="zh-CN" dirty="0"/>
              <a:t> </a:t>
            </a:r>
            <a:r>
              <a:rPr lang="en-US" altLang="zh-CN" dirty="0" err="1"/>
              <a:t>Andoni</a:t>
            </a:r>
            <a:r>
              <a:rPr lang="en-US" altLang="zh-CN" dirty="0"/>
              <a:t>, Piotr </a:t>
            </a:r>
            <a:r>
              <a:rPr lang="en-US" altLang="zh-CN" dirty="0" err="1"/>
              <a:t>Indyk</a:t>
            </a:r>
            <a:r>
              <a:rPr lang="en-US" altLang="zh-CN" dirty="0"/>
              <a:t>, </a:t>
            </a:r>
            <a:r>
              <a:rPr lang="en-US" altLang="zh-CN" dirty="0" err="1"/>
              <a:t>Huy</a:t>
            </a:r>
            <a:r>
              <a:rPr lang="en-US" altLang="zh-CN" dirty="0"/>
              <a:t> L. Nguyen, and Ilya </a:t>
            </a:r>
            <a:r>
              <a:rPr lang="en-US" altLang="zh-CN" dirty="0" err="1"/>
              <a:t>Razenshteyn</a:t>
            </a:r>
            <a:r>
              <a:rPr lang="en-US" altLang="zh-CN" dirty="0"/>
              <a:t>). In </a:t>
            </a:r>
            <a:r>
              <a:rPr lang="en-US" altLang="zh-CN" i="1" dirty="0"/>
              <a:t>SODA'14</a:t>
            </a:r>
            <a:r>
              <a:rPr lang="en-US" altLang="zh-CN" dirty="0"/>
              <a:t>.  </a:t>
            </a:r>
          </a:p>
          <a:p>
            <a:r>
              <a:rPr lang="en-US" altLang="zh-CN" dirty="0">
                <a:hlinkClick r:id="rId6"/>
              </a:rPr>
              <a:t>Optimal Data-Dependent Hashing for Approximate Near Neighbors</a:t>
            </a:r>
            <a:r>
              <a:rPr lang="en-US" altLang="zh-CN" dirty="0"/>
              <a:t> (by </a:t>
            </a:r>
            <a:r>
              <a:rPr lang="en-US" altLang="zh-CN" dirty="0" err="1"/>
              <a:t>Alexandr</a:t>
            </a:r>
            <a:r>
              <a:rPr lang="en-US" altLang="zh-CN" dirty="0"/>
              <a:t> </a:t>
            </a:r>
            <a:r>
              <a:rPr lang="en-US" altLang="zh-CN" dirty="0" err="1"/>
              <a:t>Andoni</a:t>
            </a:r>
            <a:r>
              <a:rPr lang="en-US" altLang="zh-CN" dirty="0"/>
              <a:t> and Ilya </a:t>
            </a:r>
            <a:r>
              <a:rPr lang="en-US" altLang="zh-CN" dirty="0" err="1"/>
              <a:t>Razenshteyn</a:t>
            </a:r>
            <a:r>
              <a:rPr lang="en-US" altLang="zh-CN" dirty="0"/>
              <a:t>). In STOC'15. Full version in arXiv:1501.01062. 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9C697D-3683-C246-9053-2B031FDC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840DDB-F148-1B4D-A5A5-80C2A40B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82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0B07A-A91F-F043-9BA9-FE76A1BB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LSH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DAA07-4A6E-F648-B800-FEBEA130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Practical and Optimal LSH for Angular Distance</a:t>
            </a:r>
            <a:r>
              <a:rPr lang="en-US" altLang="zh-CN" dirty="0"/>
              <a:t> (with Piotr </a:t>
            </a:r>
            <a:r>
              <a:rPr lang="en-US" altLang="zh-CN" dirty="0" err="1"/>
              <a:t>Indyk</a:t>
            </a:r>
            <a:r>
              <a:rPr lang="en-US" altLang="zh-CN" dirty="0"/>
              <a:t>, Thijs </a:t>
            </a:r>
            <a:r>
              <a:rPr lang="en-US" altLang="zh-CN" dirty="0" err="1"/>
              <a:t>Laarhoven</a:t>
            </a:r>
            <a:r>
              <a:rPr lang="en-US" altLang="zh-CN" dirty="0"/>
              <a:t>, Ilya </a:t>
            </a:r>
            <a:r>
              <a:rPr lang="en-US" altLang="zh-CN" dirty="0" err="1"/>
              <a:t>Razenshteyn</a:t>
            </a:r>
            <a:r>
              <a:rPr lang="en-US" altLang="zh-CN" dirty="0"/>
              <a:t> and Ludwig Schmidt). In NIPS'15. </a:t>
            </a:r>
          </a:p>
          <a:p>
            <a:r>
              <a:rPr lang="en-US" altLang="zh-CN" dirty="0"/>
              <a:t>2015--2016 </a:t>
            </a:r>
            <a:r>
              <a:rPr lang="en-US" altLang="zh-CN" dirty="0">
                <a:hlinkClick r:id="rId3"/>
              </a:rPr>
              <a:t>FALCONN package</a:t>
            </a:r>
            <a:r>
              <a:rPr lang="en-US" altLang="zh-CN" dirty="0"/>
              <a:t>, which is a package based on newer ideas (namely the NIPS'15 paper above). </a:t>
            </a:r>
          </a:p>
          <a:p>
            <a:r>
              <a:rPr lang="en-US" altLang="zh-CN" dirty="0">
                <a:hlinkClick r:id="rId4"/>
              </a:rPr>
              <a:t>Application of Locality Sensitive Hashing to Realtime Loop Closure Detection </a:t>
            </a:r>
            <a:r>
              <a:rPr lang="zh-CN" altLang="en-US" dirty="0"/>
              <a:t> 基于</a:t>
            </a:r>
            <a:r>
              <a:rPr lang="en-US" altLang="zh-CN" dirty="0"/>
              <a:t>LSH</a:t>
            </a:r>
            <a:r>
              <a:rPr lang="zh-CN" altLang="en-US" dirty="0"/>
              <a:t>的基于图像</a:t>
            </a:r>
            <a:r>
              <a:rPr lang="en-US" altLang="zh-CN" dirty="0"/>
              <a:t>SLAM</a:t>
            </a:r>
            <a:r>
              <a:rPr lang="zh-CN" altLang="en-US" dirty="0"/>
              <a:t>的闭环检测方法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Hashing with Graphs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ICML</a:t>
            </a:r>
            <a:r>
              <a:rPr lang="zh-CN" altLang="en-US" dirty="0"/>
              <a:t> </a:t>
            </a:r>
            <a:r>
              <a:rPr lang="en-US" altLang="zh-CN" dirty="0"/>
              <a:t>2011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9C7E91-38CD-D849-9700-46810099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24DEBF-F72B-4B4A-8110-5076EC90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9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5CDCD-B7BC-4544-803E-866E39CC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 err="1"/>
              <a:t>BoW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loop</a:t>
            </a:r>
            <a:r>
              <a:rPr lang="zh-CN" altLang="en-US" dirty="0"/>
              <a:t> </a:t>
            </a:r>
            <a:r>
              <a:rPr lang="en-US" altLang="zh-CN" dirty="0"/>
              <a:t>closure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CC8659-BF6B-3444-9525-31E64C42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A07110-9343-1842-BA83-83F37F47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65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230CF9-5008-9C4D-A74F-F81C7B1D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8279"/>
            <a:ext cx="4267224" cy="36029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EBBBDB-36A2-2741-91C9-37AA353D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5625"/>
            <a:ext cx="4469878" cy="398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238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3144B-BBCF-0B4D-90B4-B40F0C4C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Hashing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Graphs:</a:t>
            </a:r>
            <a:r>
              <a:rPr lang="zh-CN" altLang="en-US" dirty="0"/>
              <a:t> </a:t>
            </a:r>
            <a:r>
              <a:rPr lang="en-US" altLang="zh-CN" dirty="0"/>
              <a:t>Anchor Graph Hashing 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F18D5D-AC4E-6E4A-8D6C-BC181151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AF6577-79C5-4640-A7F6-72ED4CB4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0E4C04-419C-FA44-8D22-7FDB6B50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0" y="2014617"/>
            <a:ext cx="8778300" cy="28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37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FF0F7-A33C-B046-833D-CCD560F9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Graphs:</a:t>
            </a:r>
            <a:r>
              <a:rPr lang="zh-CN" altLang="en-US" dirty="0"/>
              <a:t> </a:t>
            </a:r>
            <a:r>
              <a:rPr lang="en-US" altLang="zh-CN" dirty="0"/>
              <a:t>Anchor Graph Hashing 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B8D5CB-03B4-6C46-A91B-5F3F2AD7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DCED3C-E99E-D641-9D9C-7FD90C71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67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9C4347-CD62-1249-BC01-EF69033F3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6"/>
          <a:stretch/>
        </p:blipFill>
        <p:spPr>
          <a:xfrm>
            <a:off x="151493" y="2347505"/>
            <a:ext cx="4420508" cy="3374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18D4A3-55F5-CC4A-B56F-404E9A2D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49" y="2505891"/>
            <a:ext cx="3919061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55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AD8D4-1157-7746-B352-D640A250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0777"/>
          </a:xfrm>
        </p:spPr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LSH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DF8662-1169-7F4B-9BAC-CB1D53AD9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5291"/>
            <a:ext cx="7886700" cy="466167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b="1" dirty="0">
                <a:hlinkClick r:id="rId2"/>
              </a:rPr>
              <a:t>Learning to Hash with Binary Reconstructive Embeddings </a:t>
            </a:r>
            <a:r>
              <a:rPr lang="en-US" altLang="zh-CN" b="1" dirty="0"/>
              <a:t>,</a:t>
            </a:r>
            <a:r>
              <a:rPr lang="zh-CN" altLang="en-US" b="1" dirty="0"/>
              <a:t> </a:t>
            </a:r>
            <a:r>
              <a:rPr lang="en-US" altLang="zh-CN" b="1" dirty="0"/>
              <a:t>NIPS</a:t>
            </a:r>
            <a:r>
              <a:rPr lang="zh-CN" altLang="en-US" b="1" dirty="0"/>
              <a:t> </a:t>
            </a:r>
            <a:r>
              <a:rPr lang="en-US" altLang="zh-CN" b="1" dirty="0"/>
              <a:t>2009</a:t>
            </a:r>
          </a:p>
          <a:p>
            <a:r>
              <a:rPr lang="en-US" altLang="zh-CN" dirty="0"/>
              <a:t>DQN: </a:t>
            </a:r>
            <a:r>
              <a:rPr lang="en-US" altLang="zh-CN" dirty="0">
                <a:hlinkClick r:id="rId3"/>
              </a:rPr>
              <a:t>Deep Quantization Network for Efficient Image Retrieval</a:t>
            </a:r>
            <a:r>
              <a:rPr lang="en-US" altLang="zh-CN" dirty="0"/>
              <a:t>, Yue Cao, </a:t>
            </a:r>
            <a:r>
              <a:rPr lang="en-US" altLang="zh-CN" dirty="0" err="1"/>
              <a:t>Mingsheng</a:t>
            </a:r>
            <a:r>
              <a:rPr lang="en-US" altLang="zh-CN" dirty="0"/>
              <a:t> Long, </a:t>
            </a:r>
            <a:r>
              <a:rPr lang="en-US" altLang="zh-CN" dirty="0" err="1"/>
              <a:t>Jianmin</a:t>
            </a:r>
            <a:r>
              <a:rPr lang="en-US" altLang="zh-CN" dirty="0"/>
              <a:t> Wang, Han Zhu, </a:t>
            </a:r>
            <a:r>
              <a:rPr lang="en-US" altLang="zh-CN" dirty="0" err="1"/>
              <a:t>Qingfu</a:t>
            </a:r>
            <a:r>
              <a:rPr lang="en-US" altLang="zh-CN" dirty="0"/>
              <a:t> Wen, AAAI Conference on Artificial Intelligence (AAAI), 2016</a:t>
            </a:r>
          </a:p>
          <a:p>
            <a:r>
              <a:rPr lang="en-US" altLang="zh-CN" dirty="0"/>
              <a:t>DHN: </a:t>
            </a:r>
            <a:r>
              <a:rPr lang="en-US" altLang="zh-CN" dirty="0">
                <a:hlinkClick r:id="rId4"/>
              </a:rPr>
              <a:t>Deep Hashing Network for Efficient Similarity Retrieval</a:t>
            </a:r>
            <a:r>
              <a:rPr lang="en-US" altLang="zh-CN" dirty="0"/>
              <a:t>, Han Zhu, </a:t>
            </a:r>
            <a:r>
              <a:rPr lang="en-US" altLang="zh-CN" dirty="0" err="1"/>
              <a:t>Mingsheng</a:t>
            </a:r>
            <a:r>
              <a:rPr lang="en-US" altLang="zh-CN" dirty="0"/>
              <a:t> Long, </a:t>
            </a:r>
            <a:r>
              <a:rPr lang="en-US" altLang="zh-CN" dirty="0" err="1"/>
              <a:t>Jianmin</a:t>
            </a:r>
            <a:r>
              <a:rPr lang="en-US" altLang="zh-CN" dirty="0"/>
              <a:t> Wang, Yue Cao, AAAI Conference on Artificial Intelligence (AAAI), 2016</a:t>
            </a:r>
          </a:p>
          <a:p>
            <a:r>
              <a:rPr lang="en-US" altLang="zh-CN" dirty="0"/>
              <a:t>DVSQ: </a:t>
            </a:r>
            <a:r>
              <a:rPr lang="en-US" altLang="zh-CN" dirty="0">
                <a:hlinkClick r:id="rId5"/>
              </a:rPr>
              <a:t>Deep Visual-Semantic Quantization for Efficient Image Retrieval</a:t>
            </a:r>
            <a:r>
              <a:rPr lang="en-US" altLang="zh-CN" dirty="0"/>
              <a:t>, Yue Cao, </a:t>
            </a:r>
            <a:r>
              <a:rPr lang="en-US" altLang="zh-CN" dirty="0" err="1"/>
              <a:t>Mingsheng</a:t>
            </a:r>
            <a:r>
              <a:rPr lang="en-US" altLang="zh-CN" dirty="0"/>
              <a:t> Long, </a:t>
            </a:r>
            <a:r>
              <a:rPr lang="en-US" altLang="zh-CN" dirty="0" err="1"/>
              <a:t>Jianmin</a:t>
            </a:r>
            <a:r>
              <a:rPr lang="en-US" altLang="zh-CN" dirty="0"/>
              <a:t> Wang, </a:t>
            </a:r>
            <a:r>
              <a:rPr lang="en-US" altLang="zh-CN" dirty="0" err="1"/>
              <a:t>Shichen</a:t>
            </a:r>
            <a:r>
              <a:rPr lang="en-US" altLang="zh-CN" dirty="0"/>
              <a:t> Liu, IEEE Conference on Computer Vision and Pattern Recognition (CVPR), 2017</a:t>
            </a:r>
          </a:p>
          <a:p>
            <a:r>
              <a:rPr lang="en-US" altLang="zh-CN" dirty="0"/>
              <a:t>DCH: </a:t>
            </a:r>
            <a:r>
              <a:rPr lang="en-US" altLang="zh-CN" dirty="0">
                <a:hlinkClick r:id="rId6"/>
              </a:rPr>
              <a:t>Deep Cauchy Hashing for Hamming Space Retrieval</a:t>
            </a:r>
            <a:r>
              <a:rPr lang="en-US" altLang="zh-CN" dirty="0"/>
              <a:t>, Yue Cao, </a:t>
            </a:r>
            <a:r>
              <a:rPr lang="en-US" altLang="zh-CN" dirty="0" err="1"/>
              <a:t>Mingsheng</a:t>
            </a:r>
            <a:r>
              <a:rPr lang="en-US" altLang="zh-CN" dirty="0"/>
              <a:t> Long, Bin Liu, </a:t>
            </a:r>
            <a:r>
              <a:rPr lang="en-US" altLang="zh-CN" dirty="0" err="1"/>
              <a:t>Jianmin</a:t>
            </a:r>
            <a:r>
              <a:rPr lang="en-US" altLang="zh-CN" dirty="0"/>
              <a:t> Wang, IEEE Conference on Computer Vision and Pattern Recognition (CVPR), 2018</a:t>
            </a:r>
          </a:p>
          <a:p>
            <a:r>
              <a:rPr lang="en-US" altLang="zh-CN" dirty="0"/>
              <a:t>DTQ: </a:t>
            </a:r>
            <a:r>
              <a:rPr lang="en-US" altLang="zh-CN" dirty="0">
                <a:hlinkClick r:id="rId7"/>
              </a:rPr>
              <a:t>Deep Triplet Quantization</a:t>
            </a:r>
            <a:r>
              <a:rPr lang="en-US" altLang="zh-CN" dirty="0"/>
              <a:t>, Bin Liu, Yue Cao, </a:t>
            </a:r>
            <a:r>
              <a:rPr lang="en-US" altLang="zh-CN" dirty="0" err="1"/>
              <a:t>Mingsheng</a:t>
            </a:r>
            <a:r>
              <a:rPr lang="en-US" altLang="zh-CN" dirty="0"/>
              <a:t> Long, </a:t>
            </a:r>
            <a:r>
              <a:rPr lang="en-US" altLang="zh-CN" dirty="0" err="1"/>
              <a:t>Jianmin</a:t>
            </a:r>
            <a:r>
              <a:rPr lang="en-US" altLang="zh-CN" dirty="0"/>
              <a:t> Wang, </a:t>
            </a:r>
            <a:r>
              <a:rPr lang="en-US" altLang="zh-CN" dirty="0" err="1"/>
              <a:t>Jingdong</a:t>
            </a:r>
            <a:r>
              <a:rPr lang="en-US" altLang="zh-CN" dirty="0"/>
              <a:t> Wang, ACM Multimedia (ACMMM), 2018</a:t>
            </a:r>
          </a:p>
          <a:p>
            <a:r>
              <a:rPr lang="en-US" altLang="zh-CN" dirty="0" err="1">
                <a:hlinkClick r:id="rId8"/>
              </a:rPr>
              <a:t>DeepHash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github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r>
              <a:rPr lang="en-US" altLang="zh-CN" dirty="0">
                <a:hlinkClick r:id="rId9"/>
              </a:rPr>
              <a:t>A Survey on Deep Hashing Methods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C351B3-93DE-CD4D-B580-D43813FE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561B86-A369-4940-9626-0AA5D7A7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84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ood on a table">
            <a:extLst>
              <a:ext uri="{FF2B5EF4-FFF2-40B4-BE49-F238E27FC236}">
                <a16:creationId xmlns:a16="http://schemas.microsoft.com/office/drawing/2014/main" id="{CBE772CC-AEA9-881C-D0C4-1FAF7880A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BA5CBEE-18C7-5742-B717-31372544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Thanks.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83926B-672C-F544-A3A0-8FB38BA2C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We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turn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to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graphs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in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the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next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lecture.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A2FB86-AFCC-1742-BBC3-B4B60B7D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01847EA-3F52-D84B-A1B8-B4F21140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63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3 Essential Steps for Similar Docs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>
                <a:srgbClr val="0000FF"/>
              </a:buClr>
              <a:buFont typeface="+mj-lt"/>
              <a:buAutoNum type="arabicPeriod"/>
            </a:pPr>
            <a:r>
              <a:rPr lang="en-US" b="1" i="1" dirty="0">
                <a:solidFill>
                  <a:srgbClr val="FF0066"/>
                </a:solidFill>
              </a:rPr>
              <a:t>Shingling:</a:t>
            </a:r>
            <a:r>
              <a:rPr lang="en-US" dirty="0"/>
              <a:t> Convert documents to sets</a:t>
            </a:r>
          </a:p>
          <a:p>
            <a:pPr marL="2401824" lvl="8" indent="-609600">
              <a:buClr>
                <a:srgbClr val="0000FF"/>
              </a:buClr>
              <a:buFont typeface="+mj-lt"/>
              <a:buAutoNum type="arabicPeriod"/>
            </a:pPr>
            <a:endParaRPr lang="en-US" dirty="0"/>
          </a:p>
          <a:p>
            <a:pPr marL="514350" indent="-514350">
              <a:buClr>
                <a:srgbClr val="0000FF"/>
              </a:buClr>
              <a:buFont typeface="+mj-lt"/>
              <a:buAutoNum type="arabicPeriod"/>
            </a:pPr>
            <a:r>
              <a:rPr lang="en-US" b="1" i="1" dirty="0">
                <a:solidFill>
                  <a:srgbClr val="FF0066"/>
                </a:solidFill>
              </a:rPr>
              <a:t>Min-Hashing:</a:t>
            </a:r>
            <a:r>
              <a:rPr lang="en-US" dirty="0"/>
              <a:t> Convert large sets to short signatures, while preserving similarity</a:t>
            </a:r>
          </a:p>
          <a:p>
            <a:pPr marL="2401824" lvl="8" indent="-609600">
              <a:buClr>
                <a:srgbClr val="0000FF"/>
              </a:buClr>
              <a:buFont typeface="+mj-lt"/>
              <a:buAutoNum type="arabicPeriod"/>
            </a:pPr>
            <a:endParaRPr lang="en-US" dirty="0"/>
          </a:p>
          <a:p>
            <a:pPr marL="609600" indent="-609600">
              <a:buClr>
                <a:srgbClr val="0000FF"/>
              </a:buClr>
              <a:buFont typeface="+mj-lt"/>
              <a:buAutoNum type="arabicPeriod"/>
            </a:pPr>
            <a:r>
              <a:rPr lang="en-US" b="1" i="1" dirty="0">
                <a:solidFill>
                  <a:srgbClr val="FF0066"/>
                </a:solidFill>
              </a:rPr>
              <a:t>Locality-Sensitive Hashing:</a:t>
            </a:r>
            <a:r>
              <a:rPr lang="en-US" dirty="0"/>
              <a:t> Focus on </a:t>
            </a:r>
            <a:br>
              <a:rPr lang="en-US" dirty="0"/>
            </a:br>
            <a:r>
              <a:rPr lang="en-US" dirty="0"/>
              <a:t>pairs of signatures likely to be from </a:t>
            </a:r>
            <a:br>
              <a:rPr lang="en-US" dirty="0"/>
            </a:br>
            <a:r>
              <a:rPr lang="en-US" dirty="0"/>
              <a:t>similar documents</a:t>
            </a:r>
          </a:p>
          <a:p>
            <a:pPr marL="902208" lvl="1" indent="-609600">
              <a:buClr>
                <a:srgbClr val="0000FF"/>
              </a:buClr>
            </a:pPr>
            <a:r>
              <a:rPr lang="en-US" b="1" dirty="0">
                <a:solidFill>
                  <a:srgbClr val="0000FF"/>
                </a:solidFill>
              </a:rPr>
              <a:t>Candidate pairs!</a:t>
            </a:r>
          </a:p>
        </p:txBody>
      </p:sp>
    </p:spTree>
    <p:extLst>
      <p:ext uri="{BB962C8B-B14F-4D97-AF65-F5344CB8AC3E}">
        <p14:creationId xmlns:p14="http://schemas.microsoft.com/office/powerpoint/2010/main" val="174970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 Picture</a:t>
            </a:r>
          </a:p>
        </p:txBody>
      </p:sp>
      <p:sp>
        <p:nvSpPr>
          <p:cNvPr id="64515" name="AutoShape 3"/>
          <p:cNvSpPr>
            <a:spLocks noChangeArrowheads="1"/>
          </p:cNvSpPr>
          <p:nvPr/>
        </p:nvSpPr>
        <p:spPr bwMode="auto">
          <a:xfrm rot="-5394873">
            <a:off x="1257300" y="2552700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 dirty="0">
                <a:latin typeface="Arial" pitchFamily="34" charset="0"/>
                <a:cs typeface="Arial" pitchFamily="34" charset="0"/>
              </a:rPr>
              <a:t>Shingling</a:t>
            </a: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152400" y="2743200"/>
            <a:ext cx="8002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 err="1">
                <a:latin typeface="Arial" pitchFamily="34" charset="0"/>
                <a:cs typeface="Arial" pitchFamily="34" charset="0"/>
              </a:rPr>
              <a:t>Docu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-</a:t>
            </a:r>
          </a:p>
          <a:p>
            <a:r>
              <a:rPr lang="en-US" sz="1800" dirty="0" err="1">
                <a:latin typeface="Arial" pitchFamily="34" charset="0"/>
                <a:cs typeface="Arial" pitchFamily="34" charset="0"/>
              </a:rPr>
              <a:t>ment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519" name="Line 7"/>
          <p:cNvSpPr>
            <a:spLocks noChangeShapeType="1"/>
          </p:cNvSpPr>
          <p:nvPr/>
        </p:nvSpPr>
        <p:spPr bwMode="auto">
          <a:xfrm>
            <a:off x="990600" y="3048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362200" y="3048000"/>
            <a:ext cx="1354138" cy="2578100"/>
            <a:chOff x="1488" y="1920"/>
            <a:chExt cx="853" cy="1624"/>
          </a:xfrm>
        </p:grpSpPr>
        <p:sp>
          <p:nvSpPr>
            <p:cNvPr id="64520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21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853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The set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of strings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of length </a:t>
              </a:r>
              <a:r>
                <a:rPr lang="en-US" sz="1800" b="1" i="1" dirty="0">
                  <a:latin typeface="Arial" pitchFamily="34" charset="0"/>
                  <a:cs typeface="Arial" pitchFamily="34" charset="0"/>
                </a:rPr>
                <a:t>k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that appear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in the doc-</a:t>
              </a:r>
            </a:p>
            <a:p>
              <a:r>
                <a:rPr lang="en-US" sz="1800" dirty="0" err="1">
                  <a:latin typeface="Arial" pitchFamily="34" charset="0"/>
                  <a:cs typeface="Arial" pitchFamily="34" charset="0"/>
                </a:rPr>
                <a:t>ument</a:t>
              </a:r>
              <a:endParaRPr lang="en-US" sz="18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22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581400" y="2362200"/>
            <a:ext cx="2376488" cy="3538538"/>
            <a:chOff x="2256" y="1488"/>
            <a:chExt cx="1497" cy="2229"/>
          </a:xfrm>
        </p:grpSpPr>
        <p:sp>
          <p:nvSpPr>
            <p:cNvPr id="64516" name="AutoShape 4"/>
            <p:cNvSpPr>
              <a:spLocks noChangeArrowheads="1"/>
            </p:cNvSpPr>
            <p:nvPr/>
          </p:nvSpPr>
          <p:spPr bwMode="auto">
            <a:xfrm rot="-5394873">
              <a:off x="2136" y="1608"/>
              <a:ext cx="864" cy="62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99CC">
                <a:alpha val="5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Min </a:t>
              </a:r>
              <a:br>
                <a:rPr lang="en-US" sz="1800" dirty="0">
                  <a:latin typeface="Arial" pitchFamily="34" charset="0"/>
                  <a:cs typeface="Arial" pitchFamily="34" charset="0"/>
                </a:rPr>
              </a:br>
              <a:r>
                <a:rPr lang="en-US" sz="1800" dirty="0">
                  <a:latin typeface="Arial" pitchFamily="34" charset="0"/>
                  <a:cs typeface="Arial" pitchFamily="34" charset="0"/>
                </a:rPr>
                <a:t>Hashing</a:t>
              </a:r>
            </a:p>
          </p:txBody>
        </p:sp>
        <p:sp>
          <p:nvSpPr>
            <p:cNvPr id="64524" name="Line 12"/>
            <p:cNvSpPr>
              <a:spLocks noChangeShapeType="1"/>
            </p:cNvSpPr>
            <p:nvPr/>
          </p:nvSpPr>
          <p:spPr bwMode="auto">
            <a:xfrm>
              <a:off x="2880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26" name="Text Box 14"/>
            <p:cNvSpPr txBox="1">
              <a:spLocks noChangeArrowheads="1"/>
            </p:cNvSpPr>
            <p:nvPr/>
          </p:nvSpPr>
          <p:spPr bwMode="auto">
            <a:xfrm>
              <a:off x="2784" y="2448"/>
              <a:ext cx="969" cy="1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  <a:latin typeface="Arial" pitchFamily="34" charset="0"/>
                  <a:cs typeface="Arial" pitchFamily="34" charset="0"/>
                </a:rPr>
                <a:t>Signatures</a:t>
              </a:r>
              <a:r>
                <a:rPr lang="en-US" sz="1800" dirty="0">
                  <a:latin typeface="Arial" pitchFamily="34" charset="0"/>
                  <a:cs typeface="Arial" pitchFamily="34" charset="0"/>
                </a:rPr>
                <a:t>: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short integer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vectors that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represent the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sets, and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reflect their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similarity</a:t>
              </a:r>
            </a:p>
          </p:txBody>
        </p:sp>
        <p:sp>
          <p:nvSpPr>
            <p:cNvPr id="64528" name="Line 16"/>
            <p:cNvSpPr>
              <a:spLocks noChangeShapeType="1"/>
            </p:cNvSpPr>
            <p:nvPr/>
          </p:nvSpPr>
          <p:spPr bwMode="auto">
            <a:xfrm flipV="1">
              <a:off x="3216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715000" y="2165350"/>
            <a:ext cx="3402013" cy="2014538"/>
            <a:chOff x="3600" y="1364"/>
            <a:chExt cx="2143" cy="1269"/>
          </a:xfrm>
        </p:grpSpPr>
        <p:sp>
          <p:nvSpPr>
            <p:cNvPr id="64523" name="Rectangle 11"/>
            <p:cNvSpPr>
              <a:spLocks noChangeArrowheads="1"/>
            </p:cNvSpPr>
            <p:nvPr/>
          </p:nvSpPr>
          <p:spPr bwMode="auto">
            <a:xfrm>
              <a:off x="3600" y="1536"/>
              <a:ext cx="816" cy="7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Locality-</a:t>
              </a:r>
            </a:p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Sensitive</a:t>
              </a:r>
            </a:p>
            <a:p>
              <a:pPr algn="ctr"/>
              <a:r>
                <a:rPr lang="en-US" sz="1800" dirty="0">
                  <a:latin typeface="Arial" pitchFamily="34" charset="0"/>
                  <a:cs typeface="Arial" pitchFamily="34" charset="0"/>
                </a:rPr>
                <a:t>Hashing</a:t>
              </a:r>
            </a:p>
          </p:txBody>
        </p:sp>
        <p:sp>
          <p:nvSpPr>
            <p:cNvPr id="64529" name="Line 17"/>
            <p:cNvSpPr>
              <a:spLocks noChangeShapeType="1"/>
            </p:cNvSpPr>
            <p:nvPr/>
          </p:nvSpPr>
          <p:spPr bwMode="auto">
            <a:xfrm>
              <a:off x="4416" y="192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530" name="Text Box 18"/>
            <p:cNvSpPr txBox="1">
              <a:spLocks noChangeArrowheads="1"/>
            </p:cNvSpPr>
            <p:nvPr/>
          </p:nvSpPr>
          <p:spPr bwMode="auto">
            <a:xfrm>
              <a:off x="4790" y="1364"/>
              <a:ext cx="953" cy="1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1" i="1" dirty="0">
                  <a:solidFill>
                    <a:srgbClr val="FF0066"/>
                  </a:solidFill>
                  <a:latin typeface="Arial" pitchFamily="34" charset="0"/>
                  <a:cs typeface="Arial" pitchFamily="34" charset="0"/>
                </a:rPr>
                <a:t>Candidate</a:t>
              </a:r>
            </a:p>
            <a:p>
              <a:r>
                <a:rPr lang="en-US" sz="1800" b="1" i="1" dirty="0">
                  <a:solidFill>
                    <a:srgbClr val="FF0066"/>
                  </a:solidFill>
                  <a:latin typeface="Arial" pitchFamily="34" charset="0"/>
                  <a:cs typeface="Arial" pitchFamily="34" charset="0"/>
                </a:rPr>
                <a:t>pairs</a:t>
              </a:r>
              <a:r>
                <a:rPr lang="en-US" sz="1800" b="1" dirty="0">
                  <a:latin typeface="Arial" pitchFamily="34" charset="0"/>
                  <a:cs typeface="Arial" pitchFamily="34" charset="0"/>
                </a:rPr>
                <a:t>: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those pairs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of signatures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that we need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to test for</a:t>
              </a:r>
            </a:p>
            <a:p>
              <a:r>
                <a:rPr lang="en-US" sz="1800" dirty="0">
                  <a:latin typeface="Arial" pitchFamily="34" charset="0"/>
                  <a:cs typeface="Arial" pitchFamily="34" charset="0"/>
                </a:rPr>
                <a:t>similarity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331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8248"/>
            <a:ext cx="8077200" cy="167335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Shingling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5282184"/>
            <a:ext cx="7772400" cy="1499616"/>
          </a:xfrm>
        </p:spPr>
        <p:txBody>
          <a:bodyPr anchor="t">
            <a:noAutofit/>
          </a:bodyPr>
          <a:lstStyle/>
          <a:p>
            <a:r>
              <a:rPr lang="en-US" sz="3200" b="1" dirty="0"/>
              <a:t>Step 1:</a:t>
            </a:r>
            <a:r>
              <a:rPr lang="en-US" sz="3200" dirty="0">
                <a:solidFill>
                  <a:schemeClr val="accent4"/>
                </a:solidFill>
              </a:rPr>
              <a:t> </a:t>
            </a:r>
            <a:r>
              <a:rPr lang="en-US" sz="3200" b="1" i="1" dirty="0">
                <a:solidFill>
                  <a:srgbClr val="FF0066"/>
                </a:solidFill>
              </a:rPr>
              <a:t>Shingling:</a:t>
            </a:r>
            <a:r>
              <a:rPr lang="en-US" sz="3200" dirty="0"/>
              <a:t> Convert documents to sets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 rot="-5394873">
            <a:off x="1257300" y="842962"/>
            <a:ext cx="1371600" cy="9906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CC9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800"/>
              <a:t>Shingling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1033462"/>
            <a:ext cx="777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Docu-</a:t>
            </a:r>
          </a:p>
          <a:p>
            <a:r>
              <a:rPr lang="en-US" sz="1800"/>
              <a:t>ment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990600" y="133826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2362201" y="1338262"/>
            <a:ext cx="1447801" cy="2578100"/>
            <a:chOff x="1488" y="1920"/>
            <a:chExt cx="912" cy="1624"/>
          </a:xfrm>
        </p:grpSpPr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536" y="192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88" y="2448"/>
              <a:ext cx="912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800" dirty="0"/>
                <a:t>The set</a:t>
              </a:r>
            </a:p>
            <a:p>
              <a:r>
                <a:rPr lang="en-US" sz="1800" dirty="0"/>
                <a:t>of strings</a:t>
              </a:r>
            </a:p>
            <a:p>
              <a:r>
                <a:rPr lang="en-US" sz="1800" dirty="0"/>
                <a:t>of length </a:t>
              </a:r>
              <a:r>
                <a:rPr lang="en-US" sz="1800" b="1" i="1" dirty="0"/>
                <a:t>k</a:t>
              </a:r>
            </a:p>
            <a:p>
              <a:r>
                <a:rPr lang="en-US" sz="1800" dirty="0"/>
                <a:t>that appear</a:t>
              </a:r>
            </a:p>
            <a:p>
              <a:r>
                <a:rPr lang="en-US" sz="1800" dirty="0"/>
                <a:t>in the doc-</a:t>
              </a:r>
            </a:p>
            <a:p>
              <a:r>
                <a:rPr lang="en-US" sz="1800" dirty="0" err="1"/>
                <a:t>ument</a:t>
              </a:r>
              <a:endParaRPr lang="en-US" sz="1800" dirty="0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1872" y="19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96413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17594</TotalTime>
  <Words>5600</Words>
  <Application>Microsoft Macintosh PowerPoint</Application>
  <PresentationFormat>全屏显示(4:3)</PresentationFormat>
  <Paragraphs>1026</Paragraphs>
  <Slides>69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88" baseType="lpstr">
      <vt:lpstr>等线</vt:lpstr>
      <vt:lpstr>宋体</vt:lpstr>
      <vt:lpstr>Microsoft Yahei</vt:lpstr>
      <vt:lpstr>Haas Grot Disp R 75</vt:lpstr>
      <vt:lpstr>Nimbus Roman No9 L</vt:lpstr>
      <vt:lpstr>TimesNewRomanPS</vt:lpstr>
      <vt:lpstr>TimesNewRomanPSMT</vt:lpstr>
      <vt:lpstr>Zapf Dingbats</vt:lpstr>
      <vt:lpstr>Arial</vt:lpstr>
      <vt:lpstr>Calibri</vt:lpstr>
      <vt:lpstr>Calibri Light</vt:lpstr>
      <vt:lpstr>Cambria Math</vt:lpstr>
      <vt:lpstr>Lucida Sans Unicode</vt:lpstr>
      <vt:lpstr>Monotype Sorts</vt:lpstr>
      <vt:lpstr>Symbol</vt:lpstr>
      <vt:lpstr>Tahoma</vt:lpstr>
      <vt:lpstr>Times New Roman</vt:lpstr>
      <vt:lpstr>Office 主题​​</vt:lpstr>
      <vt:lpstr>1_Office 主题​​</vt:lpstr>
      <vt:lpstr>基于局部敏感Hash的高维检索</vt:lpstr>
      <vt:lpstr>主要内容</vt:lpstr>
      <vt:lpstr>Pinterest Visual Search</vt:lpstr>
      <vt:lpstr>How does it work?</vt:lpstr>
      <vt:lpstr>Application: Visual Search</vt:lpstr>
      <vt:lpstr>Task: Finding Similar Documents</vt:lpstr>
      <vt:lpstr>3 Essential Steps for Similar Docs</vt:lpstr>
      <vt:lpstr>The Big Picture</vt:lpstr>
      <vt:lpstr> Shingling</vt:lpstr>
      <vt:lpstr>Documents as High-Dim Data</vt:lpstr>
      <vt:lpstr>Define: Shingles</vt:lpstr>
      <vt:lpstr>Compressing Shingles</vt:lpstr>
      <vt:lpstr>Similarity Metric for Shingles</vt:lpstr>
      <vt:lpstr>Working Assumption</vt:lpstr>
      <vt:lpstr>Motivation for Minhash/LSH</vt:lpstr>
      <vt:lpstr> MinHashing</vt:lpstr>
      <vt:lpstr>Encoding Sets as Bit Vectors</vt:lpstr>
      <vt:lpstr>From Sets to Boolean Matrices</vt:lpstr>
      <vt:lpstr>Outline: Finding Similar Columns</vt:lpstr>
      <vt:lpstr>Outline: Finding Similar Columns</vt:lpstr>
      <vt:lpstr>Hashing Columns (Signatures)</vt:lpstr>
      <vt:lpstr>Min-Hashing</vt:lpstr>
      <vt:lpstr>Min-Hashing</vt:lpstr>
      <vt:lpstr>Min-Hashing Example</vt:lpstr>
      <vt:lpstr>The Min-Hash Property</vt:lpstr>
      <vt:lpstr>Four Types of Rows</vt:lpstr>
      <vt:lpstr>Similarity for Signatures</vt:lpstr>
      <vt:lpstr>Min-Hashing Example</vt:lpstr>
      <vt:lpstr>Min-Hash Signatures</vt:lpstr>
      <vt:lpstr>Min-Hash Signatures</vt:lpstr>
      <vt:lpstr>Implementation Trick</vt:lpstr>
      <vt:lpstr>One-pass implementation of MinHash</vt:lpstr>
      <vt:lpstr>举例</vt:lpstr>
      <vt:lpstr> Locality Sensitive Hashing</vt:lpstr>
      <vt:lpstr>LSH: First Cut</vt:lpstr>
      <vt:lpstr>Candidates from Min-Hash</vt:lpstr>
      <vt:lpstr>LSH for Min-Hash</vt:lpstr>
      <vt:lpstr>Partition M into b Bands</vt:lpstr>
      <vt:lpstr>Partition M into Bands</vt:lpstr>
      <vt:lpstr>Hashing Bands</vt:lpstr>
      <vt:lpstr>Example of Bands</vt:lpstr>
      <vt:lpstr>C1, C2 are 80% Similar</vt:lpstr>
      <vt:lpstr>C1, C2 are 30% Similar</vt:lpstr>
      <vt:lpstr>LSH Involves a Tradeoff</vt:lpstr>
      <vt:lpstr>Analysis of LSH – What We Want</vt:lpstr>
      <vt:lpstr>What 1 Band of 1 Row Gives You</vt:lpstr>
      <vt:lpstr>The S-Curve</vt:lpstr>
      <vt:lpstr>b bands, r rows/band</vt:lpstr>
      <vt:lpstr>What b  Bands of r  Rows Gives You</vt:lpstr>
      <vt:lpstr>Example: b  = 20; r  = 5</vt:lpstr>
      <vt:lpstr>PowerPoint 演示文稿</vt:lpstr>
      <vt:lpstr>Picking r and b: The S-curve</vt:lpstr>
      <vt:lpstr>S-curves as a func. of b and r</vt:lpstr>
      <vt:lpstr>PowerPoint 演示文稿</vt:lpstr>
      <vt:lpstr>LSH Summary</vt:lpstr>
      <vt:lpstr>Summary: 3 Steps</vt:lpstr>
      <vt:lpstr>Hashing Query Point</vt:lpstr>
      <vt:lpstr>Recap: LSH for ANN</vt:lpstr>
      <vt:lpstr>Recap</vt:lpstr>
      <vt:lpstr>Recap</vt:lpstr>
      <vt:lpstr>主要内容</vt:lpstr>
      <vt:lpstr>More on LSH</vt:lpstr>
      <vt:lpstr>More on LSH</vt:lpstr>
      <vt:lpstr>More on LSH</vt:lpstr>
      <vt:lpstr>LSH vs. BoW in loop closure detection </vt:lpstr>
      <vt:lpstr>Hashing with Graphs: Anchor Graph Hashing </vt:lpstr>
      <vt:lpstr>Hashing with Graphs: Anchor Graph Hashing </vt:lpstr>
      <vt:lpstr>Learning based LSH</vt:lpstr>
      <vt:lpstr>Thanks.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Nearest Neighbor Search &amp; Quad Tree</dc:title>
  <dc:creator>Wang Yongcai</dc:creator>
  <cp:lastModifiedBy>Wang Yongcai</cp:lastModifiedBy>
  <cp:revision>56</cp:revision>
  <dcterms:created xsi:type="dcterms:W3CDTF">2022-04-07T00:59:47Z</dcterms:created>
  <dcterms:modified xsi:type="dcterms:W3CDTF">2025-05-12T05:59:33Z</dcterms:modified>
</cp:coreProperties>
</file>